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12192000" cy="6858000"/>
  <p:notesSz cx="6858000" cy="9144000"/>
  <p:embeddedFontLst>
    <p:embeddedFont>
      <p:font typeface="Calibri" panose="020F0502020204030204" pitchFamily="34" charset="0"/>
      <p:regular r:id="rId69"/>
      <p:bold r:id="rId70"/>
      <p:italic r:id="rId71"/>
      <p:boldItalic r:id="rId72"/>
    </p:embeddedFont>
    <p:embeddedFont>
      <p:font typeface="Cambria" panose="02040503050406030204" pitchFamily="18" charset="0"/>
      <p:regular r:id="rId73"/>
      <p:bold r:id="rId74"/>
      <p:italic r:id="rId75"/>
      <p:boldItalic r:id="rId76"/>
    </p:embeddedFont>
    <p:embeddedFont>
      <p:font typeface="Century Gothic" panose="020B0502020202020204" pitchFamily="34" charset="0"/>
      <p:regular r:id="rId77"/>
      <p:bold r:id="rId78"/>
      <p:italic r:id="rId79"/>
      <p:boldItalic r:id="rId80"/>
    </p:embeddedFont>
    <p:embeddedFont>
      <p:font typeface="Helvetica Neue" panose="020B0604020202020204" charset="0"/>
      <p:regular r:id="rId81"/>
      <p:bold r:id="rId82"/>
      <p:italic r:id="rId83"/>
      <p:boldItalic r:id="rId84"/>
    </p:embeddedFont>
    <p:embeddedFont>
      <p:font typeface="Tahoma" panose="020B0604030504040204" pitchFamily="34" charset="0"/>
      <p:regular r:id="rId85"/>
      <p:bold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6BD488-762B-4971-8D45-E586965FD5FE}">
  <a:tblStyle styleId="{BB6BD488-762B-4971-8D45-E586965FD5FE}"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7E7"/>
          </a:solidFill>
        </a:fill>
      </a:tcStyle>
    </a:wholeTbl>
    <a:band1H>
      <a:tcTxStyle/>
      <a:tcStyle>
        <a:tcBdr/>
        <a:fill>
          <a:solidFill>
            <a:srgbClr val="E2EFCC"/>
          </a:solidFill>
        </a:fill>
      </a:tcStyle>
    </a:band1H>
    <a:band2H>
      <a:tcTxStyle/>
      <a:tcStyle>
        <a:tcBdr/>
      </a:tcStyle>
    </a:band2H>
    <a:band1V>
      <a:tcTxStyle/>
      <a:tcStyle>
        <a:tcBdr/>
        <a:fill>
          <a:solidFill>
            <a:srgbClr val="E2EFCC"/>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4.fntdata"/><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9" name="Google Shape;17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1" name="Google Shape;35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9" name="Google Shape;36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6" name="Google Shape;37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3" name="Google Shape;38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05" name="Google Shape;40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6" name="Google Shape;41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7" name="Google Shape;42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8" name="Google Shape;43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9" name="Google Shape;44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 name="Google Shape;190;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0" name="Google Shape;46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3" name="Google Shape;47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3" name="Google Shape;50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16" name="Google Shape;51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8" name="Google Shape;52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6" name="Google Shape;53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45" name="Google Shape;54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5" name="Google Shape;555;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67" name="Google Shape;5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8" name="Google Shape;57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1" name="Google Shape;2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0" name="Google Shape;59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3" name="Google Shape;62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24" name="Google Shape;62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0" name="Google Shape;64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1" name="Google Shape;64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48" name="Google Shape;64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0" name="Google Shape;670;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0" name="Google Shape;68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MLR, larger sample size, as before drives better  performance. The predictive performance, in contrast, is  moderate compared to the counterpart  for LR, though the prediction accuracies  remain above 0.8 in 4 out of the 7 simulation settings. It is seen that a larger number of classes, ie. (5 classes), reduces the predictive measures to the range of 0.7-0.8.  The performances were very similar across all three priors for variable selection as well as prediction, so the method is robust to prior choices. Here in the graph, we see the accuracy of variable selection and prediction for 7 distinct simulation scenarios. The green, red and yellow bars denote the Horseshoe, DL and DP priors. </a:t>
            </a:r>
            <a:endParaRPr/>
          </a:p>
        </p:txBody>
      </p:sp>
      <p:sp>
        <p:nvSpPr>
          <p:cNvPr id="681" name="Google Shape;68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0" name="Google Shape;690;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99" name="Google Shape;69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7" name="Google Shape;70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2" name="Google Shape;25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d17b96b2f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d17b96b2f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27" name="Google Shape;727;g1d17b96b2f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d17b96b2f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d17b96b2fd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34" name="Google Shape;734;g1d17b96b2fd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41" name="Google Shape;74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1d17b96b2f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1d17b96b2fd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9" name="Google Shape;759;g1d17b96b2fd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d17b96b2f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d17b96b2fd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1d17b96b2fd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3" name="Google Shape;77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d17b96b2f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d17b96b2fd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g1d17b96b2fd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97" name="Google Shape;79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d17b96b2fd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d17b96b2fd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g1d17b96b2fd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d17b96b2f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d17b96b2fd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g1d17b96b2fd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3" name="Google Shape;26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d17b96b2fd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d17b96b2fd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1d17b96b2fd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d17b96b2fd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d17b96b2fd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1d17b96b2fd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8" name="Google Shape;83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8" name="Google Shape;848;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3" name="Google Shape;87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9" name="Google Shape;88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slides after this are meant not to be used. I haven’t just deleted them- RM</a:t>
            </a:r>
            <a:endParaRPr/>
          </a:p>
          <a:p>
            <a:pPr marL="0" lvl="0" indent="0" algn="l" rtl="0">
              <a:spcBef>
                <a:spcPts val="0"/>
              </a:spcBef>
              <a:spcAft>
                <a:spcPts val="0"/>
              </a:spcAft>
              <a:buNone/>
            </a:pPr>
            <a:endParaRPr/>
          </a:p>
        </p:txBody>
      </p:sp>
      <p:sp>
        <p:nvSpPr>
          <p:cNvPr id="899" name="Google Shape;89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5" name="Google Shape;91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4" name="Google Shape;92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7" name="Google Shape;93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8" name="Google Shape;93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2" name="Google Shape;28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 name="Google Shape;94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7" name="Google Shape;94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5" name="Google Shape;95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6" name="Google Shape;95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 name="Google Shape;973;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4" name="Google Shape;974;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2" name="Google Shape;992;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9" name="Google Shape;999;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0" name="Google Shape;1000;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3" name="Google Shape;1013;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9" name="Google Shape;30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2" name="Google Shape;32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5" name="Google Shape;33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rgbClr val="888888"/>
                </a:solidFill>
              </a:defRPr>
            </a:lvl2pPr>
            <a:lvl3pPr lvl="2" algn="ctr">
              <a:spcBef>
                <a:spcPts val="1000"/>
              </a:spcBef>
              <a:spcAft>
                <a:spcPts val="0"/>
              </a:spcAft>
              <a:buSzPts val="1280"/>
              <a:buNone/>
              <a:defRPr>
                <a:solidFill>
                  <a:srgbClr val="888888"/>
                </a:solidFill>
              </a:defRPr>
            </a:lvl3pPr>
            <a:lvl4pPr lvl="3" algn="ctr">
              <a:spcBef>
                <a:spcPts val="1000"/>
              </a:spcBef>
              <a:spcAft>
                <a:spcPts val="0"/>
              </a:spcAft>
              <a:buSzPts val="1120"/>
              <a:buNone/>
              <a:defRPr>
                <a:solidFill>
                  <a:srgbClr val="888888"/>
                </a:solidFill>
              </a:defRPr>
            </a:lvl4pPr>
            <a:lvl5pPr lvl="4" algn="ctr">
              <a:spcBef>
                <a:spcPts val="1000"/>
              </a:spcBef>
              <a:spcAft>
                <a:spcPts val="0"/>
              </a:spcAft>
              <a:buSzPts val="1120"/>
              <a:buNone/>
              <a:defRPr>
                <a:solidFill>
                  <a:srgbClr val="888888"/>
                </a:solidFill>
              </a:defRPr>
            </a:lvl5pPr>
            <a:lvl6pPr lvl="5" algn="ctr">
              <a:spcBef>
                <a:spcPts val="1000"/>
              </a:spcBef>
              <a:spcAft>
                <a:spcPts val="0"/>
              </a:spcAft>
              <a:buSzPts val="1120"/>
              <a:buNone/>
              <a:defRPr>
                <a:solidFill>
                  <a:srgbClr val="888888"/>
                </a:solidFill>
              </a:defRPr>
            </a:lvl6pPr>
            <a:lvl7pPr lvl="6" algn="ctr">
              <a:spcBef>
                <a:spcPts val="1000"/>
              </a:spcBef>
              <a:spcAft>
                <a:spcPts val="0"/>
              </a:spcAft>
              <a:buSzPts val="1120"/>
              <a:buNone/>
              <a:defRPr>
                <a:solidFill>
                  <a:srgbClr val="888888"/>
                </a:solidFill>
              </a:defRPr>
            </a:lvl7pPr>
            <a:lvl8pPr lvl="7" algn="ctr">
              <a:spcBef>
                <a:spcPts val="1000"/>
              </a:spcBef>
              <a:spcAft>
                <a:spcPts val="0"/>
              </a:spcAft>
              <a:buSzPts val="1120"/>
              <a:buNone/>
              <a:defRPr>
                <a:solidFill>
                  <a:srgbClr val="888888"/>
                </a:solidFill>
              </a:defRPr>
            </a:lvl8pPr>
            <a:lvl9pPr lvl="8" algn="ctr">
              <a:spcBef>
                <a:spcPts val="1000"/>
              </a:spcBef>
              <a:spcAft>
                <a:spcPts val="0"/>
              </a:spcAft>
              <a:buSzPts val="1120"/>
              <a:buNone/>
              <a:defRPr>
                <a:solidFill>
                  <a:srgbClr val="888888"/>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154954" y="1447800"/>
            <a:ext cx="3401064" cy="1447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3"/>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normAutofit/>
          </a:bodyPr>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96" name="Google Shape;96;p13"/>
          <p:cNvSpPr txBox="1">
            <a:spLocks noGrp="1"/>
          </p:cNvSpPr>
          <p:nvPr>
            <p:ph type="body" idx="2"/>
          </p:nvPr>
        </p:nvSpPr>
        <p:spPr>
          <a:xfrm>
            <a:off x="1154954" y="3129280"/>
            <a:ext cx="3401063"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03" name="Google Shape;103;p14"/>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04" name="Google Shape;104;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07"/>
        <p:cNvGrpSpPr/>
        <p:nvPr/>
      </p:nvGrpSpPr>
      <p:grpSpPr>
        <a:xfrm>
          <a:off x="0" y="0"/>
          <a:ext cx="0" cy="0"/>
          <a:chOff x="0" y="0"/>
          <a:chExt cx="0" cy="0"/>
        </a:xfrm>
      </p:grpSpPr>
      <p:sp>
        <p:nvSpPr>
          <p:cNvPr id="108" name="Google Shape;108;p15"/>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0" name="Google Shape;110;p15"/>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1" name="Google Shape;111;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6"/>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7" name="Google Shape;117;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7"/>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chemeClr val="accent1"/>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3" name="Google Shape;123;p17"/>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7" name="Google Shape;127;p17"/>
          <p:cNvSpPr txBox="1"/>
          <p:nvPr/>
        </p:nvSpPr>
        <p:spPr>
          <a:xfrm>
            <a:off x="898295" y="971253"/>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chemeClr val="accent1"/>
                </a:solidFill>
                <a:latin typeface="Arial"/>
                <a:ea typeface="Arial"/>
                <a:cs typeface="Arial"/>
                <a:sym typeface="Arial"/>
              </a:rPr>
              <a:t>“</a:t>
            </a:r>
            <a:endParaRPr/>
          </a:p>
        </p:txBody>
      </p:sp>
      <p:sp>
        <p:nvSpPr>
          <p:cNvPr id="128" name="Google Shape;128;p17"/>
          <p:cNvSpPr txBox="1"/>
          <p:nvPr/>
        </p:nvSpPr>
        <p:spPr>
          <a:xfrm>
            <a:off x="9330490" y="2613787"/>
            <a:ext cx="801912" cy="196977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200" b="0" i="0">
                <a:solidFill>
                  <a:schemeClr val="accent1"/>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32" name="Google Shape;132;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9"/>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38" name="Google Shape;138;p19"/>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9" name="Google Shape;139;p19"/>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40" name="Google Shape;140;p19"/>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41" name="Google Shape;141;p19"/>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42" name="Google Shape;142;p19"/>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43" name="Google Shape;143;p19"/>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44" name="Google Shape;144;p19"/>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45" name="Google Shape;145;p1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0"/>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51" name="Google Shape;151;p20"/>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52" name="Google Shape;152;p20"/>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3" name="Google Shape;153;p20"/>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54" name="Google Shape;154;p20"/>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55" name="Google Shape;155;p20"/>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6" name="Google Shape;156;p20"/>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57" name="Google Shape;157;p20"/>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58" name="Google Shape;158;p20"/>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59" name="Google Shape;159;p20"/>
          <p:cNvCxnSpPr/>
          <p:nvPr/>
        </p:nvCxnSpPr>
        <p:spPr>
          <a:xfrm>
            <a:off x="3726142" y="2133600"/>
            <a:ext cx="0" cy="3962400"/>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160" name="Google Shape;160;p20"/>
          <p:cNvCxnSpPr/>
          <p:nvPr/>
        </p:nvCxnSpPr>
        <p:spPr>
          <a:xfrm>
            <a:off x="6962227" y="2133600"/>
            <a:ext cx="0" cy="3966882"/>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161" name="Google Shape;161;p2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1"/>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67" name="Google Shape;167;p2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2"/>
          <p:cNvSpPr txBox="1">
            <a:spLocks noGrp="1"/>
          </p:cNvSpPr>
          <p:nvPr>
            <p:ph type="body" idx="1"/>
          </p:nvPr>
        </p:nvSpPr>
        <p:spPr>
          <a:xfrm rot="5400000">
            <a:off x="1679576" y="-139699"/>
            <a:ext cx="5368924" cy="742314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3" name="Google Shape;173;p2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2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8" name="Google Shape;48;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3149600" y="990600"/>
            <a:ext cx="82296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B5191A"/>
              </a:buClr>
              <a:buSzPts val="2133"/>
              <a:buFont typeface="Helvetica Neue"/>
              <a:buNone/>
              <a:defRPr sz="2133" b="1" i="0">
                <a:solidFill>
                  <a:srgbClr val="B5191A"/>
                </a:solidFill>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body" idx="1"/>
          </p:nvPr>
        </p:nvSpPr>
        <p:spPr>
          <a:xfrm>
            <a:off x="3149600" y="1524002"/>
            <a:ext cx="8229600" cy="441960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0"/>
              </a:spcBef>
              <a:spcAft>
                <a:spcPts val="0"/>
              </a:spcAft>
              <a:buSzPts val="1280"/>
              <a:buNone/>
              <a:defRPr sz="1600" b="0" i="0">
                <a:latin typeface="Helvetica Neue"/>
                <a:ea typeface="Helvetica Neue"/>
                <a:cs typeface="Helvetica Neue"/>
                <a:sym typeface="Helvetica Neue"/>
              </a:defRPr>
            </a:lvl1pPr>
            <a:lvl2pPr marL="914400" lvl="1" indent="-228600" algn="l">
              <a:spcBef>
                <a:spcPts val="1000"/>
              </a:spcBef>
              <a:spcAft>
                <a:spcPts val="0"/>
              </a:spcAft>
              <a:buSzPts val="1280"/>
              <a:buNone/>
              <a:defRPr sz="1600"/>
            </a:lvl2pPr>
            <a:lvl3pPr marL="1371600" lvl="2" indent="-228600" algn="l">
              <a:spcBef>
                <a:spcPts val="1000"/>
              </a:spcBef>
              <a:spcAft>
                <a:spcPts val="0"/>
              </a:spcAft>
              <a:buSzPts val="1066"/>
              <a:buNone/>
              <a:defRPr sz="1333"/>
            </a:lvl3pPr>
            <a:lvl4pPr marL="1828800" lvl="3" indent="-228600" algn="l">
              <a:spcBef>
                <a:spcPts val="1000"/>
              </a:spcBef>
              <a:spcAft>
                <a:spcPts val="0"/>
              </a:spcAft>
              <a:buSzPts val="960"/>
              <a:buNone/>
              <a:defRPr sz="1200"/>
            </a:lvl4pPr>
            <a:lvl5pPr marL="2286000" lvl="4" indent="-228600" algn="l">
              <a:spcBef>
                <a:spcPts val="1000"/>
              </a:spcBef>
              <a:spcAft>
                <a:spcPts val="0"/>
              </a:spcAft>
              <a:buSzPts val="960"/>
              <a:buNone/>
              <a:defRPr sz="1200"/>
            </a:lvl5pPr>
            <a:lvl6pPr marL="2743200" lvl="5" indent="-228600" algn="l">
              <a:spcBef>
                <a:spcPts val="1000"/>
              </a:spcBef>
              <a:spcAft>
                <a:spcPts val="0"/>
              </a:spcAft>
              <a:buSzPts val="960"/>
              <a:buNone/>
              <a:defRPr sz="1200"/>
            </a:lvl6pPr>
            <a:lvl7pPr marL="3200400" lvl="6" indent="-228600" algn="l">
              <a:spcBef>
                <a:spcPts val="1000"/>
              </a:spcBef>
              <a:spcAft>
                <a:spcPts val="0"/>
              </a:spcAft>
              <a:buSzPts val="960"/>
              <a:buNone/>
              <a:defRPr sz="1200"/>
            </a:lvl7pPr>
            <a:lvl8pPr marL="3657600" lvl="7" indent="-228600" algn="l">
              <a:spcBef>
                <a:spcPts val="1000"/>
              </a:spcBef>
              <a:spcAft>
                <a:spcPts val="0"/>
              </a:spcAft>
              <a:buSzPts val="960"/>
              <a:buNone/>
              <a:defRPr sz="1200"/>
            </a:lvl8pPr>
            <a:lvl9pPr marL="4114800" lvl="8" indent="-228600" algn="l">
              <a:spcBef>
                <a:spcPts val="1000"/>
              </a:spcBef>
              <a:spcAft>
                <a:spcPts val="0"/>
              </a:spcAft>
              <a:buSzPts val="960"/>
              <a:buNone/>
              <a:defRPr sz="1200"/>
            </a:lvl9pPr>
          </a:lstStyle>
          <a:p>
            <a:endParaRPr/>
          </a:p>
        </p:txBody>
      </p:sp>
      <p:cxnSp>
        <p:nvCxnSpPr>
          <p:cNvPr id="54" name="Google Shape;54;p6"/>
          <p:cNvCxnSpPr/>
          <p:nvPr/>
        </p:nvCxnSpPr>
        <p:spPr>
          <a:xfrm>
            <a:off x="3307861" y="1445407"/>
            <a:ext cx="8071339" cy="1588"/>
          </a:xfrm>
          <a:prstGeom prst="straightConnector1">
            <a:avLst/>
          </a:prstGeom>
          <a:noFill/>
          <a:ln w="9525" cap="rnd" cmpd="sng">
            <a:solidFill>
              <a:schemeClr val="accent2"/>
            </a:solidFill>
            <a:prstDash val="solid"/>
            <a:round/>
            <a:headEnd type="none" w="sm" len="sm"/>
            <a:tailEnd type="none" w="sm" len="sm"/>
          </a:ln>
        </p:spPr>
      </p:cxnSp>
      <p:sp>
        <p:nvSpPr>
          <p:cNvPr id="55" name="Google Shape;55;p6"/>
          <p:cNvSpPr txBox="1">
            <a:spLocks noGrp="1"/>
          </p:cNvSpPr>
          <p:nvPr>
            <p:ph type="body" idx="2"/>
          </p:nvPr>
        </p:nvSpPr>
        <p:spPr>
          <a:xfrm>
            <a:off x="3149600" y="152402"/>
            <a:ext cx="8229600" cy="838199"/>
          </a:xfrm>
          <a:prstGeom prst="rect">
            <a:avLst/>
          </a:prstGeom>
          <a:noFill/>
          <a:ln>
            <a:noFill/>
          </a:ln>
        </p:spPr>
        <p:txBody>
          <a:bodyPr spcFirstLastPara="1" wrap="square" lIns="91425" tIns="45700" rIns="91425" bIns="45700" anchor="b" anchorCtr="0">
            <a:normAutofit/>
          </a:bodyPr>
          <a:lstStyle>
            <a:lvl1pPr marL="457200" lvl="0" indent="-228600" algn="l">
              <a:spcBef>
                <a:spcPts val="1000"/>
              </a:spcBef>
              <a:spcAft>
                <a:spcPts val="0"/>
              </a:spcAft>
              <a:buSzPts val="2346"/>
              <a:buNone/>
              <a:defRPr sz="2933" b="0" i="0">
                <a:solidFill>
                  <a:srgbClr val="AD0000"/>
                </a:solidFill>
                <a:latin typeface="Helvetica Neue"/>
                <a:ea typeface="Helvetica Neue"/>
                <a:cs typeface="Helvetica Neue"/>
                <a:sym typeface="Helvetica Neue"/>
              </a:defRPr>
            </a:lvl1pPr>
            <a:lvl2pPr marL="914400" lvl="1" indent="-228600" algn="l">
              <a:spcBef>
                <a:spcPts val="1000"/>
              </a:spcBef>
              <a:spcAft>
                <a:spcPts val="0"/>
              </a:spcAft>
              <a:buSzPts val="1280"/>
              <a:buNone/>
              <a:defRPr sz="1600"/>
            </a:lvl2pPr>
            <a:lvl3pPr marL="1371600" lvl="2" indent="-228600" algn="l">
              <a:spcBef>
                <a:spcPts val="1000"/>
              </a:spcBef>
              <a:spcAft>
                <a:spcPts val="0"/>
              </a:spcAft>
              <a:buSzPts val="1066"/>
              <a:buNone/>
              <a:defRPr sz="1333"/>
            </a:lvl3pPr>
            <a:lvl4pPr marL="1828800" lvl="3" indent="-228600" algn="l">
              <a:spcBef>
                <a:spcPts val="1000"/>
              </a:spcBef>
              <a:spcAft>
                <a:spcPts val="0"/>
              </a:spcAft>
              <a:buSzPts val="960"/>
              <a:buNone/>
              <a:defRPr sz="1200"/>
            </a:lvl4pPr>
            <a:lvl5pPr marL="2286000" lvl="4" indent="-228600" algn="l">
              <a:spcBef>
                <a:spcPts val="1000"/>
              </a:spcBef>
              <a:spcAft>
                <a:spcPts val="0"/>
              </a:spcAft>
              <a:buSzPts val="960"/>
              <a:buNone/>
              <a:defRPr sz="1200"/>
            </a:lvl5pPr>
            <a:lvl6pPr marL="2743200" lvl="5" indent="-228600" algn="l">
              <a:spcBef>
                <a:spcPts val="1000"/>
              </a:spcBef>
              <a:spcAft>
                <a:spcPts val="0"/>
              </a:spcAft>
              <a:buSzPts val="960"/>
              <a:buNone/>
              <a:defRPr sz="1200"/>
            </a:lvl6pPr>
            <a:lvl7pPr marL="3200400" lvl="6" indent="-228600" algn="l">
              <a:spcBef>
                <a:spcPts val="1000"/>
              </a:spcBef>
              <a:spcAft>
                <a:spcPts val="0"/>
              </a:spcAft>
              <a:buSzPts val="960"/>
              <a:buNone/>
              <a:defRPr sz="1200"/>
            </a:lvl7pPr>
            <a:lvl8pPr marL="3657600" lvl="7" indent="-228600" algn="l">
              <a:spcBef>
                <a:spcPts val="1000"/>
              </a:spcBef>
              <a:spcAft>
                <a:spcPts val="0"/>
              </a:spcAft>
              <a:buSzPts val="960"/>
              <a:buNone/>
              <a:defRPr sz="1200"/>
            </a:lvl8pPr>
            <a:lvl9pPr marL="4114800" lvl="8" indent="-228600" algn="l">
              <a:spcBef>
                <a:spcPts val="1000"/>
              </a:spcBef>
              <a:spcAft>
                <a:spcPts val="0"/>
              </a:spcAft>
              <a:buSzPts val="96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7"/>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59" name="Google Shape;59;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8"/>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chemeClr val="accent1"/>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65" name="Google Shape;65;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1" name="Google Shape;71;p9"/>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2" name="Google Shape;72;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78" name="Google Shape;78;p10"/>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79" name="Google Shape;79;p10"/>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80" name="Google Shape;80;p10"/>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81" name="Google Shape;81;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image" Target="../media/image2.png"/><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image" Target="../media/image5.pn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image" Target="../media/image4.png"/><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5">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6">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rotWithShape="1">
          <a:blip r:embed="rId7">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8">
            <a:alphaModFix/>
          </a:blip>
          <a:srcRect b="23320"/>
          <a:stretch/>
        </p:blipFill>
        <p:spPr>
          <a:xfrm>
            <a:off x="8609012"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4200"/>
              <a:buFont typeface="Century Gothic"/>
              <a:buNone/>
              <a:defRPr sz="420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dk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dk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dk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rgbClr val="888888"/>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rgbClr val="888888"/>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rgbClr val="888888"/>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rgbClr val="888888"/>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rgbClr val="888888"/>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rgbClr val="888888"/>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rgbClr val="888888"/>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rgbClr val="888888"/>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rgbClr val="888888"/>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1">
            <a:alphaModFix/>
          </a:blip>
          <a:srcRect l="3613"/>
          <a:stretch/>
        </p:blipFill>
        <p:spPr>
          <a:xfrm>
            <a:off x="0" y="2669685"/>
            <a:ext cx="4037012" cy="4188315"/>
          </a:xfrm>
          <a:prstGeom prst="rect">
            <a:avLst/>
          </a:prstGeom>
          <a:noFill/>
          <a:ln>
            <a:noFill/>
          </a:ln>
        </p:spPr>
      </p:pic>
      <p:pic>
        <p:nvPicPr>
          <p:cNvPr id="35" name="Google Shape;35;p4"/>
          <p:cNvPicPr preferRelativeResize="0"/>
          <p:nvPr/>
        </p:nvPicPr>
        <p:blipFill rotWithShape="1">
          <a:blip r:embed="rId22">
            <a:alphaModFix/>
          </a:blip>
          <a:srcRect l="35640"/>
          <a:stretch/>
        </p:blipFill>
        <p:spPr>
          <a:xfrm>
            <a:off x="0" y="2892347"/>
            <a:ext cx="1522412" cy="2365453"/>
          </a:xfrm>
          <a:prstGeom prst="rect">
            <a:avLst/>
          </a:prstGeom>
          <a:noFill/>
          <a:ln>
            <a:noFill/>
          </a:ln>
        </p:spPr>
      </p:pic>
      <p:sp>
        <p:nvSpPr>
          <p:cNvPr id="36" name="Google Shape;36;p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Google Shape;37;p4"/>
          <p:cNvPicPr preferRelativeResize="0"/>
          <p:nvPr/>
        </p:nvPicPr>
        <p:blipFill rotWithShape="1">
          <a:blip r:embed="rId23">
            <a:alphaModFix/>
          </a:blip>
          <a:srcRect t="28812"/>
          <a:stretch/>
        </p:blipFill>
        <p:spPr>
          <a:xfrm>
            <a:off x="7999412" y="0"/>
            <a:ext cx="1603387" cy="1141407"/>
          </a:xfrm>
          <a:prstGeom prst="rect">
            <a:avLst/>
          </a:prstGeom>
          <a:noFill/>
          <a:ln>
            <a:noFill/>
          </a:ln>
        </p:spPr>
      </p:pic>
      <p:pic>
        <p:nvPicPr>
          <p:cNvPr id="38" name="Google Shape;38;p4"/>
          <p:cNvPicPr preferRelativeResize="0"/>
          <p:nvPr/>
        </p:nvPicPr>
        <p:blipFill rotWithShape="1">
          <a:blip r:embed="rId24">
            <a:alphaModFix/>
          </a:blip>
          <a:srcRect b="23320"/>
          <a:stretch/>
        </p:blipFill>
        <p:spPr>
          <a:xfrm>
            <a:off x="8609012" y="6096000"/>
            <a:ext cx="993734" cy="762000"/>
          </a:xfrm>
          <a:prstGeom prst="rect">
            <a:avLst/>
          </a:prstGeom>
          <a:noFill/>
          <a:ln>
            <a:noFill/>
          </a:ln>
        </p:spPr>
      </p:pic>
      <p:sp>
        <p:nvSpPr>
          <p:cNvPr id="39" name="Google Shape;39;p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41" name="Google Shape;41;p4"/>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lvl1pPr marL="457200" marR="0" lvl="0" indent="-330200" algn="l" rtl="0">
              <a:spcBef>
                <a:spcPts val="1000"/>
              </a:spcBef>
              <a:spcAft>
                <a:spcPts val="0"/>
              </a:spcAft>
              <a:buClr>
                <a:schemeClr val="accent1"/>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chemeClr val="accent1"/>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chemeClr val="accent1"/>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chemeClr val="accent1"/>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42" name="Google Shape;42;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3" name="Google Shape;43;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44" name="Google Shape;44;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logistic-codes.html"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negbin-code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hyperlink" Target="https://creativecommons.org/licenses/by/3.0/" TargetMode="External"/><Relationship Id="rId5" Type="http://schemas.openxmlformats.org/officeDocument/2006/relationships/image" Target="../media/image3.png"/><Relationship Id="rId10" Type="http://schemas.openxmlformats.org/officeDocument/2006/relationships/hyperlink" Target="https://owl.excelsior.edu/educator-resources/owl-across-disciplines/owl-across-the-disciplines-grammar-and-usage/" TargetMode="External"/><Relationship Id="rId4" Type="http://schemas.openxmlformats.org/officeDocument/2006/relationships/image" Target="../media/image2.png"/><Relationship Id="rId9" Type="http://schemas.openxmlformats.org/officeDocument/2006/relationships/image" Target="../media/image71.jp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markdownpima.html" TargetMode="Externa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jp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1.png"/><Relationship Id="rId4" Type="http://schemas.openxmlformats.org/officeDocument/2006/relationships/image" Target="../media/image2.png"/><Relationship Id="rId9"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hyperlink" Target="http://biochemists.html" TargetMode="Externa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696969"/>
            </a:gs>
          </a:gsLst>
          <a:path path="circle">
            <a:fillToRect r="100000" b="100000"/>
          </a:path>
          <a:tileRect l="-100000" t="-100000"/>
        </a:gradFill>
        <a:effectLst/>
      </p:bgPr>
    </p:bg>
    <p:spTree>
      <p:nvGrpSpPr>
        <p:cNvPr id="1" name="Shape 180"/>
        <p:cNvGrpSpPr/>
        <p:nvPr/>
      </p:nvGrpSpPr>
      <p:grpSpPr>
        <a:xfrm>
          <a:off x="0" y="0"/>
          <a:ext cx="0" cy="0"/>
          <a:chOff x="0" y="0"/>
          <a:chExt cx="0" cy="0"/>
        </a:xfrm>
      </p:grpSpPr>
      <p:sp>
        <p:nvSpPr>
          <p:cNvPr id="181" name="Google Shape;181;p23"/>
          <p:cNvSpPr/>
          <p:nvPr/>
        </p:nvSpPr>
        <p:spPr>
          <a:xfrm>
            <a:off x="1"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82" name="Google Shape;182;p23"/>
          <p:cNvSpPr/>
          <p:nvPr/>
        </p:nvSpPr>
        <p:spPr>
          <a:xfrm flipH="1">
            <a:off x="9351010" y="0"/>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rgbClr val="F3F3F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83" name="Google Shape;183;p23"/>
          <p:cNvSpPr/>
          <p:nvPr/>
        </p:nvSpPr>
        <p:spPr>
          <a:xfrm>
            <a:off x="-3175" y="0"/>
            <a:ext cx="9700459" cy="6858001"/>
          </a:xfrm>
          <a:custGeom>
            <a:avLst/>
            <a:gdLst/>
            <a:ahLst/>
            <a:cxnLst/>
            <a:rect l="l" t="t" r="r" b="b"/>
            <a:pathLst>
              <a:path w="9700459" h="6858001" extrusionOk="0">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gradFill>
            <a:gsLst>
              <a:gs pos="0">
                <a:srgbClr val="FFFFFF"/>
              </a:gs>
              <a:gs pos="100000">
                <a:srgbClr val="696969"/>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84" name="Google Shape;184;p23"/>
          <p:cNvSpPr txBox="1">
            <a:spLocks noGrp="1"/>
          </p:cNvSpPr>
          <p:nvPr>
            <p:ph type="subTitle" idx="1"/>
          </p:nvPr>
        </p:nvSpPr>
        <p:spPr>
          <a:xfrm>
            <a:off x="986007" y="4777381"/>
            <a:ext cx="6458419" cy="86142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600"/>
              <a:buNone/>
            </a:pPr>
            <a:r>
              <a:rPr lang="en-US" dirty="0">
                <a:solidFill>
                  <a:srgbClr val="262626"/>
                </a:solidFill>
                <a:latin typeface="Cambria"/>
                <a:ea typeface="Cambria"/>
                <a:cs typeface="Cambria"/>
                <a:sym typeface="Cambria"/>
              </a:rPr>
              <a:t>ENAR 2023</a:t>
            </a:r>
            <a:endParaRPr dirty="0"/>
          </a:p>
          <a:p>
            <a:pPr marL="0" lvl="0" indent="0" algn="ctr" rtl="0">
              <a:lnSpc>
                <a:spcPct val="90000"/>
              </a:lnSpc>
              <a:spcBef>
                <a:spcPts val="1000"/>
              </a:spcBef>
              <a:spcAft>
                <a:spcPts val="0"/>
              </a:spcAft>
              <a:buSzPts val="1600"/>
              <a:buNone/>
            </a:pPr>
            <a:r>
              <a:rPr lang="en-US" dirty="0">
                <a:solidFill>
                  <a:srgbClr val="262626"/>
                </a:solidFill>
                <a:latin typeface="Cambria"/>
                <a:ea typeface="Cambria"/>
                <a:cs typeface="Cambria"/>
                <a:sym typeface="Cambria"/>
              </a:rPr>
              <a:t>ARINJITA BHATTACHARYYA, MERCK &amp; CO., INC.</a:t>
            </a:r>
            <a:endParaRPr dirty="0"/>
          </a:p>
          <a:p>
            <a:pPr marL="0" lvl="0" indent="0" algn="ctr" rtl="0">
              <a:lnSpc>
                <a:spcPct val="90000"/>
              </a:lnSpc>
              <a:spcBef>
                <a:spcPts val="1000"/>
              </a:spcBef>
              <a:spcAft>
                <a:spcPts val="0"/>
              </a:spcAft>
              <a:buSzPts val="1600"/>
              <a:buNone/>
            </a:pPr>
            <a:r>
              <a:rPr lang="en-US" dirty="0">
                <a:solidFill>
                  <a:srgbClr val="262626"/>
                </a:solidFill>
                <a:latin typeface="Cambria"/>
                <a:ea typeface="Cambria"/>
                <a:cs typeface="Cambria"/>
                <a:sym typeface="Cambria"/>
              </a:rPr>
              <a:t>RITEN MITRA, UNIVERSITY OF LOUISVILLE</a:t>
            </a:r>
            <a:endParaRPr dirty="0"/>
          </a:p>
          <a:p>
            <a:pPr marL="0" lvl="0" indent="0" algn="l" rtl="0">
              <a:lnSpc>
                <a:spcPct val="90000"/>
              </a:lnSpc>
              <a:spcBef>
                <a:spcPts val="1000"/>
              </a:spcBef>
              <a:spcAft>
                <a:spcPts val="0"/>
              </a:spcAft>
              <a:buSzPts val="1600"/>
              <a:buNone/>
            </a:pPr>
            <a:endParaRPr dirty="0">
              <a:solidFill>
                <a:srgbClr val="262626"/>
              </a:solidFill>
              <a:latin typeface="Cambria"/>
              <a:ea typeface="Cambria"/>
              <a:cs typeface="Cambria"/>
              <a:sym typeface="Cambria"/>
            </a:endParaRPr>
          </a:p>
        </p:txBody>
      </p:sp>
      <p:sp>
        <p:nvSpPr>
          <p:cNvPr id="185" name="Google Shape;185;p23"/>
          <p:cNvSpPr txBox="1">
            <a:spLocks noGrp="1"/>
          </p:cNvSpPr>
          <p:nvPr>
            <p:ph type="ctrTitle"/>
          </p:nvPr>
        </p:nvSpPr>
        <p:spPr>
          <a:xfrm>
            <a:off x="1154955" y="1447800"/>
            <a:ext cx="6458419" cy="332958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2"/>
              </a:buClr>
              <a:buSzPts val="4000"/>
              <a:buFont typeface="Cambria"/>
              <a:buNone/>
            </a:pPr>
            <a:r>
              <a:rPr lang="en-US" sz="4000" b="1">
                <a:latin typeface="Cambria"/>
                <a:ea typeface="Cambria"/>
                <a:cs typeface="Cambria"/>
                <a:sym typeface="Cambria"/>
              </a:rPr>
              <a:t>Penalized regression with Bayesian Shrinkage Priors and Application to Real-World Data</a:t>
            </a:r>
            <a:endParaRPr/>
          </a:p>
        </p:txBody>
      </p:sp>
      <p:sp>
        <p:nvSpPr>
          <p:cNvPr id="186" name="Google Shape;186;p2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1000"/>
                                        <p:tgtEl>
                                          <p:spTgt spid="184">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184">
                                            <p:txEl>
                                              <p:pRg st="1" end="1"/>
                                            </p:txEl>
                                          </p:spTgt>
                                        </p:tgtEl>
                                        <p:attrNameLst>
                                          <p:attrName>style.visibility</p:attrName>
                                        </p:attrNameLst>
                                      </p:cBhvr>
                                      <p:to>
                                        <p:strVal val="visible"/>
                                      </p:to>
                                    </p:set>
                                    <p:animEffect transition="in" filter="fade">
                                      <p:cBhvr>
                                        <p:cTn id="10" dur="1000"/>
                                        <p:tgtEl>
                                          <p:spTgt spid="184">
                                            <p:txEl>
                                              <p:pRg st="1" end="1"/>
                                            </p:txEl>
                                          </p:spTgt>
                                        </p:tgtEl>
                                      </p:cBhvr>
                                    </p:animEffect>
                                  </p:childTnLst>
                                </p:cTn>
                              </p:par>
                              <p:par>
                                <p:cTn id="11" presetID="10" presetClass="entr" presetSubtype="0" fill="hold" nodeType="withEffect">
                                  <p:stCondLst>
                                    <p:cond delay="1000"/>
                                  </p:stCondLst>
                                  <p:childTnLst>
                                    <p:set>
                                      <p:cBhvr>
                                        <p:cTn id="12" dur="1" fill="hold">
                                          <p:stCondLst>
                                            <p:cond delay="0"/>
                                          </p:stCondLst>
                                        </p:cTn>
                                        <p:tgtEl>
                                          <p:spTgt spid="184">
                                            <p:txEl>
                                              <p:pRg st="2" end="2"/>
                                            </p:txEl>
                                          </p:spTgt>
                                        </p:tgtEl>
                                        <p:attrNameLst>
                                          <p:attrName>style.visibility</p:attrName>
                                        </p:attrNameLst>
                                      </p:cBhvr>
                                      <p:to>
                                        <p:strVal val="visible"/>
                                      </p:to>
                                    </p:set>
                                    <p:animEffect transition="in" filter="fade">
                                      <p:cBhvr>
                                        <p:cTn id="13" dur="1000"/>
                                        <p:tgtEl>
                                          <p:spTgt spid="1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500"/>
                                  </p:stCondLst>
                                  <p:childTnLst>
                                    <p:set>
                                      <p:cBhvr>
                                        <p:cTn id="17" dur="1" fill="hold">
                                          <p:stCondLst>
                                            <p:cond delay="0"/>
                                          </p:stCondLst>
                                        </p:cTn>
                                        <p:tgtEl>
                                          <p:spTgt spid="185"/>
                                        </p:tgtEl>
                                        <p:attrNameLst>
                                          <p:attrName>style.visibility</p:attrName>
                                        </p:attrNameLst>
                                      </p:cBhvr>
                                      <p:to>
                                        <p:strVal val="visible"/>
                                      </p:to>
                                    </p:set>
                                    <p:animEffect transition="in" filter="fade">
                                      <p:cBhvr>
                                        <p:cTn id="18"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646112" y="452718"/>
            <a:ext cx="4798176" cy="14005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Bayesian Shrinkage Priors</a:t>
            </a:r>
            <a:endParaRPr/>
          </a:p>
        </p:txBody>
      </p:sp>
      <p:sp>
        <p:nvSpPr>
          <p:cNvPr id="354" name="Google Shape;354;p32"/>
          <p:cNvSpPr/>
          <p:nvPr/>
        </p:nvSpPr>
        <p:spPr>
          <a:xfrm>
            <a:off x="6092950" y="0"/>
            <a:ext cx="609905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5" name="Google Shape;355;p32"/>
          <p:cNvSpPr/>
          <p:nvPr/>
        </p:nvSpPr>
        <p:spPr>
          <a:xfrm>
            <a:off x="6577582" y="484632"/>
            <a:ext cx="5130204" cy="5739187"/>
          </a:xfrm>
          <a:prstGeom prst="roundRect">
            <a:avLst>
              <a:gd name="adj" fmla="val 0"/>
            </a:avLst>
          </a:prstGeom>
          <a:solidFill>
            <a:schemeClr val="lt1"/>
          </a:solidFill>
          <a:ln w="12700" cap="flat" cmpd="sng">
            <a:solidFill>
              <a:srgbClr val="B0B0B0"/>
            </a:solidFill>
            <a:prstDash val="solid"/>
            <a:round/>
            <a:headEnd type="none" w="sm" len="sm"/>
            <a:tailEnd type="none" w="sm" len="sm"/>
          </a:ln>
          <a:effectLst>
            <a:outerShdw blurRad="50800" dist="50800" dir="54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56" name="Google Shape;356;p32"/>
          <p:cNvPicPr preferRelativeResize="0"/>
          <p:nvPr/>
        </p:nvPicPr>
        <p:blipFill rotWithShape="1">
          <a:blip r:embed="rId4">
            <a:alphaModFix/>
          </a:blip>
          <a:srcRect/>
          <a:stretch/>
        </p:blipFill>
        <p:spPr>
          <a:xfrm>
            <a:off x="7057608" y="1376568"/>
            <a:ext cx="2005434" cy="1489034"/>
          </a:xfrm>
          <a:prstGeom prst="rect">
            <a:avLst/>
          </a:prstGeom>
          <a:noFill/>
          <a:ln>
            <a:noFill/>
          </a:ln>
        </p:spPr>
      </p:pic>
      <p:pic>
        <p:nvPicPr>
          <p:cNvPr id="357" name="Google Shape;357;p32" descr="Diagram&#10;&#10;Description automatically generated"/>
          <p:cNvPicPr preferRelativeResize="0"/>
          <p:nvPr/>
        </p:nvPicPr>
        <p:blipFill rotWithShape="1">
          <a:blip r:embed="rId5">
            <a:alphaModFix/>
          </a:blip>
          <a:srcRect/>
          <a:stretch/>
        </p:blipFill>
        <p:spPr>
          <a:xfrm>
            <a:off x="9219246" y="1391608"/>
            <a:ext cx="2005434" cy="1458953"/>
          </a:xfrm>
          <a:prstGeom prst="rect">
            <a:avLst/>
          </a:prstGeom>
          <a:noFill/>
          <a:ln>
            <a:noFill/>
          </a:ln>
        </p:spPr>
      </p:pic>
      <p:sp>
        <p:nvSpPr>
          <p:cNvPr id="358" name="Google Shape;358;p32"/>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txBox="1">
            <a:spLocks noGrp="1"/>
          </p:cNvSpPr>
          <p:nvPr>
            <p:ph type="body" idx="1"/>
          </p:nvPr>
        </p:nvSpPr>
        <p:spPr>
          <a:xfrm>
            <a:off x="646113" y="2052918"/>
            <a:ext cx="4797676" cy="4195481"/>
          </a:xfrm>
          <a:prstGeom prst="rect">
            <a:avLst/>
          </a:prstGeom>
          <a:blipFill rotWithShape="1">
            <a:blip r:embed="rId6">
              <a:alphaModFix/>
            </a:blip>
            <a:stretch>
              <a:fillRect l="-1270" t="-1452" r="-1650"/>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360" name="Google Shape;360;p32" descr="Image result for dirichlet laplace prior"/>
          <p:cNvPicPr preferRelativeResize="0"/>
          <p:nvPr/>
        </p:nvPicPr>
        <p:blipFill rotWithShape="1">
          <a:blip r:embed="rId7">
            <a:alphaModFix/>
          </a:blip>
          <a:srcRect/>
          <a:stretch/>
        </p:blipFill>
        <p:spPr>
          <a:xfrm>
            <a:off x="7052749" y="3741374"/>
            <a:ext cx="2002353" cy="1691988"/>
          </a:xfrm>
          <a:prstGeom prst="rect">
            <a:avLst/>
          </a:prstGeom>
          <a:noFill/>
          <a:ln>
            <a:noFill/>
          </a:ln>
        </p:spPr>
      </p:pic>
      <p:pic>
        <p:nvPicPr>
          <p:cNvPr id="361" name="Google Shape;361;p32" descr="Image result for horseshoe prior images"/>
          <p:cNvPicPr preferRelativeResize="0"/>
          <p:nvPr/>
        </p:nvPicPr>
        <p:blipFill rotWithShape="1">
          <a:blip r:embed="rId8">
            <a:alphaModFix/>
          </a:blip>
          <a:srcRect/>
          <a:stretch/>
        </p:blipFill>
        <p:spPr>
          <a:xfrm>
            <a:off x="9219245" y="3793840"/>
            <a:ext cx="2002353" cy="1541330"/>
          </a:xfrm>
          <a:prstGeom prst="rect">
            <a:avLst/>
          </a:prstGeom>
          <a:noFill/>
          <a:ln>
            <a:noFill/>
          </a:ln>
        </p:spPr>
      </p:pic>
      <p:sp>
        <p:nvSpPr>
          <p:cNvPr id="362" name="Google Shape;362;p32"/>
          <p:cNvSpPr txBox="1"/>
          <p:nvPr/>
        </p:nvSpPr>
        <p:spPr>
          <a:xfrm>
            <a:off x="8976838" y="5398124"/>
            <a:ext cx="2487168"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b="1">
                <a:solidFill>
                  <a:schemeClr val="dk1"/>
                </a:solidFill>
                <a:latin typeface="Tahoma"/>
                <a:ea typeface="Tahoma"/>
                <a:cs typeface="Tahoma"/>
                <a:sym typeface="Tahoma"/>
              </a:rPr>
              <a:t>Horseshoe</a:t>
            </a:r>
            <a:endParaRPr sz="1200" b="1" i="0" u="none" strike="noStrike" cap="none">
              <a:solidFill>
                <a:schemeClr val="dk1"/>
              </a:solidFill>
              <a:latin typeface="Tahoma"/>
              <a:ea typeface="Tahoma"/>
              <a:cs typeface="Tahoma"/>
              <a:sym typeface="Tahoma"/>
            </a:endParaRPr>
          </a:p>
        </p:txBody>
      </p:sp>
      <p:sp>
        <p:nvSpPr>
          <p:cNvPr id="363" name="Google Shape;363;p32"/>
          <p:cNvSpPr txBox="1"/>
          <p:nvPr/>
        </p:nvSpPr>
        <p:spPr>
          <a:xfrm>
            <a:off x="7232792" y="5640995"/>
            <a:ext cx="1997050"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b="1">
                <a:solidFill>
                  <a:schemeClr val="dk1"/>
                </a:solidFill>
                <a:latin typeface="Century Gothic"/>
                <a:ea typeface="Century Gothic"/>
                <a:cs typeface="Century Gothic"/>
                <a:sym typeface="Century Gothic"/>
              </a:rPr>
              <a:t>Dirichlet Laplace</a:t>
            </a:r>
            <a:endParaRPr sz="1200" b="1" i="0" u="none" strike="noStrike" cap="none">
              <a:solidFill>
                <a:schemeClr val="dk1"/>
              </a:solidFill>
              <a:latin typeface="Helvetica Neue"/>
              <a:ea typeface="Helvetica Neue"/>
              <a:cs typeface="Helvetica Neue"/>
              <a:sym typeface="Helvetica Neue"/>
            </a:endParaRPr>
          </a:p>
        </p:txBody>
      </p:sp>
      <p:sp>
        <p:nvSpPr>
          <p:cNvPr id="364" name="Google Shape;364;p32"/>
          <p:cNvSpPr txBox="1"/>
          <p:nvPr/>
        </p:nvSpPr>
        <p:spPr>
          <a:xfrm>
            <a:off x="6734329" y="3026488"/>
            <a:ext cx="2495513" cy="276999"/>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pPr>
            <a:r>
              <a:rPr lang="en-US" sz="1200" b="1">
                <a:solidFill>
                  <a:schemeClr val="dk1"/>
                </a:solidFill>
                <a:latin typeface="Century Gothic"/>
                <a:ea typeface="Century Gothic"/>
                <a:cs typeface="Century Gothic"/>
                <a:sym typeface="Century Gothic"/>
              </a:rPr>
              <a:t>Double Pareto</a:t>
            </a:r>
            <a:endParaRPr sz="1200" b="1" i="0" u="none" strike="noStrike" cap="none">
              <a:solidFill>
                <a:schemeClr val="dk1"/>
              </a:solidFill>
              <a:latin typeface="Helvetica Neue"/>
              <a:ea typeface="Helvetica Neue"/>
              <a:cs typeface="Helvetica Neue"/>
              <a:sym typeface="Helvetica Neue"/>
            </a:endParaRPr>
          </a:p>
        </p:txBody>
      </p:sp>
      <p:sp>
        <p:nvSpPr>
          <p:cNvPr id="365" name="Google Shape;365;p32"/>
          <p:cNvSpPr txBox="1"/>
          <p:nvPr/>
        </p:nvSpPr>
        <p:spPr>
          <a:xfrm>
            <a:off x="9714474" y="2943850"/>
            <a:ext cx="139179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entury Gothic"/>
                <a:ea typeface="Century Gothic"/>
                <a:cs typeface="Century Gothic"/>
                <a:sym typeface="Century Gothic"/>
              </a:rPr>
              <a:t>Global-Local Shrinkage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Bayesian Shrinkage Priors </a:t>
            </a:r>
            <a:endParaRPr/>
          </a:p>
        </p:txBody>
      </p:sp>
      <p:sp>
        <p:nvSpPr>
          <p:cNvPr id="372" name="Google Shape;372;p3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240"/>
              <a:buChar char="►"/>
            </a:pPr>
            <a:r>
              <a:rPr lang="en-US" sz="2800" b="1">
                <a:latin typeface="Cambria"/>
                <a:ea typeface="Cambria"/>
                <a:cs typeface="Cambria"/>
                <a:sym typeface="Cambria"/>
              </a:rPr>
              <a:t>Objective function=Log likelihood+log(prior)</a:t>
            </a:r>
            <a:endParaRPr/>
          </a:p>
          <a:p>
            <a:pPr marL="342900" lvl="0" indent="-342900" algn="l" rtl="0">
              <a:spcBef>
                <a:spcPts val="1000"/>
              </a:spcBef>
              <a:spcAft>
                <a:spcPts val="0"/>
              </a:spcAft>
              <a:buSzPts val="2240"/>
              <a:buChar char="►"/>
            </a:pPr>
            <a:r>
              <a:rPr lang="en-US" sz="2800">
                <a:latin typeface="Cambria"/>
                <a:ea typeface="Cambria"/>
                <a:cs typeface="Cambria"/>
                <a:sym typeface="Cambria"/>
              </a:rPr>
              <a:t>Bayesian counterpart </a:t>
            </a:r>
            <a:endParaRPr/>
          </a:p>
          <a:p>
            <a:pPr marL="342900" lvl="0" indent="-342900" algn="l" rtl="0">
              <a:spcBef>
                <a:spcPts val="1000"/>
              </a:spcBef>
              <a:spcAft>
                <a:spcPts val="0"/>
              </a:spcAft>
              <a:buSzPts val="2240"/>
              <a:buChar char="►"/>
            </a:pPr>
            <a:r>
              <a:rPr lang="en-US" sz="2800">
                <a:latin typeface="Cambria"/>
                <a:ea typeface="Cambria"/>
                <a:cs typeface="Cambria"/>
                <a:sym typeface="Cambria"/>
              </a:rPr>
              <a:t>Prior playing the role of penalty. </a:t>
            </a:r>
            <a:endParaRPr/>
          </a:p>
          <a:p>
            <a:pPr marL="342900" lvl="0" indent="-342900" algn="l" rtl="0">
              <a:spcBef>
                <a:spcPts val="1000"/>
              </a:spcBef>
              <a:spcAft>
                <a:spcPts val="0"/>
              </a:spcAft>
              <a:buSzPts val="2240"/>
              <a:buChar char="►"/>
            </a:pPr>
            <a:r>
              <a:rPr lang="en-US" sz="2800">
                <a:latin typeface="Cambria"/>
                <a:ea typeface="Cambria"/>
                <a:cs typeface="Cambria"/>
                <a:sym typeface="Cambria"/>
              </a:rPr>
              <a:t>priors are not limited within linear likelihood. Shrinkage can be applied to the non-linear or non-gaussian likelihood</a:t>
            </a:r>
            <a:endParaRPr sz="2800" b="1">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4"/>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Bayesian Lasso</a:t>
            </a:r>
            <a:endParaRPr/>
          </a:p>
        </p:txBody>
      </p:sp>
      <p:sp>
        <p:nvSpPr>
          <p:cNvPr id="379" name="Google Shape;379;p34"/>
          <p:cNvSpPr txBox="1">
            <a:spLocks noGrp="1"/>
          </p:cNvSpPr>
          <p:nvPr>
            <p:ph type="body" idx="1"/>
          </p:nvPr>
        </p:nvSpPr>
        <p:spPr>
          <a:xfrm>
            <a:off x="1103312" y="2052918"/>
            <a:ext cx="8946541" cy="4195481"/>
          </a:xfrm>
          <a:prstGeom prst="rect">
            <a:avLst/>
          </a:prstGeom>
          <a:blipFill rotWithShape="1">
            <a:blip r:embed="rId3">
              <a:alphaModFix/>
            </a:blip>
            <a:stretch>
              <a:fillRect t="-871" r="-815"/>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35"/>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6" name="Google Shape;386;p35"/>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ambria"/>
              <a:buNone/>
            </a:pPr>
            <a:r>
              <a:rPr lang="en-US" b="1">
                <a:latin typeface="Cambria"/>
                <a:ea typeface="Cambria"/>
                <a:cs typeface="Cambria"/>
                <a:sym typeface="Cambria"/>
              </a:rPr>
              <a:t>Spike and Slab Prior</a:t>
            </a:r>
            <a:endParaRPr b="1">
              <a:latin typeface="Cambria"/>
              <a:ea typeface="Cambria"/>
              <a:cs typeface="Cambria"/>
              <a:sym typeface="Cambria"/>
            </a:endParaRPr>
          </a:p>
        </p:txBody>
      </p:sp>
      <p:sp>
        <p:nvSpPr>
          <p:cNvPr id="387" name="Google Shape;387;p35"/>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8" name="Google Shape;388;p35"/>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389" name="Google Shape;389;p35"/>
          <p:cNvSpPr txBox="1">
            <a:spLocks noGrp="1"/>
          </p:cNvSpPr>
          <p:nvPr>
            <p:ph type="body" idx="1"/>
          </p:nvPr>
        </p:nvSpPr>
        <p:spPr>
          <a:xfrm>
            <a:off x="648931" y="2548281"/>
            <a:ext cx="5122606" cy="3658689"/>
          </a:xfrm>
          <a:prstGeom prst="rect">
            <a:avLst/>
          </a:prstGeom>
          <a:blipFill rotWithShape="1">
            <a:blip r:embed="rId4">
              <a:alphaModFix/>
            </a:blip>
            <a:stretch>
              <a:fillRect l="-474"/>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390" name="Google Shape;390;p35" descr="Diagram&#10;&#10;Description automatically generated"/>
          <p:cNvPicPr preferRelativeResize="0"/>
          <p:nvPr/>
        </p:nvPicPr>
        <p:blipFill rotWithShape="1">
          <a:blip r:embed="rId5">
            <a:alphaModFix/>
          </a:blip>
          <a:srcRect/>
          <a:stretch/>
        </p:blipFill>
        <p:spPr>
          <a:xfrm>
            <a:off x="6091916" y="3425594"/>
            <a:ext cx="5451627" cy="19073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5"/>
        <p:cNvGrpSpPr/>
        <p:nvPr/>
      </p:nvGrpSpPr>
      <p:grpSpPr>
        <a:xfrm>
          <a:off x="0" y="0"/>
          <a:ext cx="0" cy="0"/>
          <a:chOff x="0" y="0"/>
          <a:chExt cx="0" cy="0"/>
        </a:xfrm>
      </p:grpSpPr>
      <p:sp>
        <p:nvSpPr>
          <p:cNvPr id="396" name="Google Shape;396;p3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7" name="Google Shape;397;p36"/>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Stochastic Search Variable Selection </a:t>
            </a:r>
            <a:endParaRPr b="1">
              <a:latin typeface="Cambria"/>
              <a:ea typeface="Cambria"/>
              <a:cs typeface="Cambria"/>
              <a:sym typeface="Cambria"/>
            </a:endParaRPr>
          </a:p>
        </p:txBody>
      </p:sp>
      <p:sp>
        <p:nvSpPr>
          <p:cNvPr id="398" name="Google Shape;398;p36"/>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9" name="Google Shape;399;p36"/>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00" name="Google Shape;400;p36"/>
          <p:cNvSpPr txBox="1">
            <a:spLocks noGrp="1"/>
          </p:cNvSpPr>
          <p:nvPr>
            <p:ph type="body" idx="1"/>
          </p:nvPr>
        </p:nvSpPr>
        <p:spPr>
          <a:xfrm>
            <a:off x="648931" y="2548281"/>
            <a:ext cx="5122606" cy="3658689"/>
          </a:xfrm>
          <a:prstGeom prst="rect">
            <a:avLst/>
          </a:prstGeom>
          <a:blipFill rotWithShape="1">
            <a:blip r:embed="rId4">
              <a:alphaModFix/>
            </a:blip>
            <a:stretch>
              <a:fillRect l="-950" t="-2332" b="-331"/>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01" name="Google Shape;401;p36" descr="Image result for mixture of two normal distributions"/>
          <p:cNvPicPr preferRelativeResize="0"/>
          <p:nvPr/>
        </p:nvPicPr>
        <p:blipFill rotWithShape="1">
          <a:blip r:embed="rId5">
            <a:alphaModFix/>
          </a:blip>
          <a:srcRect/>
          <a:stretch/>
        </p:blipFill>
        <p:spPr>
          <a:xfrm>
            <a:off x="6983036" y="2548281"/>
            <a:ext cx="3669386" cy="36620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3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8" name="Google Shape;408;p37"/>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Global-Local (GL) Shrinkage Priors</a:t>
            </a:r>
            <a:endParaRPr b="1">
              <a:latin typeface="Cambria"/>
              <a:ea typeface="Cambria"/>
              <a:cs typeface="Cambria"/>
              <a:sym typeface="Cambria"/>
            </a:endParaRPr>
          </a:p>
        </p:txBody>
      </p:sp>
      <p:sp>
        <p:nvSpPr>
          <p:cNvPr id="409" name="Google Shape;409;p37"/>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0" name="Google Shape;410;p37"/>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11" name="Google Shape;411;p37"/>
          <p:cNvSpPr txBox="1">
            <a:spLocks noGrp="1"/>
          </p:cNvSpPr>
          <p:nvPr>
            <p:ph type="body" idx="1"/>
          </p:nvPr>
        </p:nvSpPr>
        <p:spPr>
          <a:xfrm>
            <a:off x="648931" y="2548281"/>
            <a:ext cx="5122606" cy="3658689"/>
          </a:xfrm>
          <a:prstGeom prst="rect">
            <a:avLst/>
          </a:prstGeom>
          <a:blipFill rotWithShape="1">
            <a:blip r:embed="rId4">
              <a:alphaModFix/>
            </a:blip>
            <a:stretch>
              <a:fillRect l="-1425" t="-2831"/>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12" name="Google Shape;412;p37" descr="Diagram&#10;&#10;Description automatically generated"/>
          <p:cNvPicPr preferRelativeResize="0"/>
          <p:nvPr/>
        </p:nvPicPr>
        <p:blipFill rotWithShape="1">
          <a:blip r:embed="rId5">
            <a:alphaModFix/>
          </a:blip>
          <a:srcRect/>
          <a:stretch/>
        </p:blipFill>
        <p:spPr>
          <a:xfrm>
            <a:off x="6300879" y="2548281"/>
            <a:ext cx="5033700" cy="36620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sp>
        <p:nvSpPr>
          <p:cNvPr id="418" name="Google Shape;418;p38"/>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9" name="Google Shape;419;p38"/>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Horseshoe Prior</a:t>
            </a:r>
            <a:endParaRPr/>
          </a:p>
        </p:txBody>
      </p:sp>
      <p:sp>
        <p:nvSpPr>
          <p:cNvPr id="420" name="Google Shape;420;p38"/>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1" name="Google Shape;421;p38"/>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22" name="Google Shape;422;p38"/>
          <p:cNvSpPr txBox="1">
            <a:spLocks noGrp="1"/>
          </p:cNvSpPr>
          <p:nvPr>
            <p:ph type="body" idx="1"/>
          </p:nvPr>
        </p:nvSpPr>
        <p:spPr>
          <a:xfrm>
            <a:off x="648931" y="2548281"/>
            <a:ext cx="5122606" cy="3658689"/>
          </a:xfrm>
          <a:prstGeom prst="rect">
            <a:avLst/>
          </a:prstGeom>
          <a:blipFill rotWithShape="1">
            <a:blip r:embed="rId4">
              <a:alphaModFix/>
            </a:blip>
            <a:stretch>
              <a:fillRect l="-950"/>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23" name="Google Shape;423;p38" descr="Image result for horseshoe prior images"/>
          <p:cNvPicPr preferRelativeResize="0"/>
          <p:nvPr/>
        </p:nvPicPr>
        <p:blipFill rotWithShape="1">
          <a:blip r:embed="rId5">
            <a:alphaModFix/>
          </a:blip>
          <a:srcRect/>
          <a:stretch/>
        </p:blipFill>
        <p:spPr>
          <a:xfrm>
            <a:off x="6439053" y="2548281"/>
            <a:ext cx="4757353" cy="36620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8"/>
        <p:cNvGrpSpPr/>
        <p:nvPr/>
      </p:nvGrpSpPr>
      <p:grpSpPr>
        <a:xfrm>
          <a:off x="0" y="0"/>
          <a:ext cx="0" cy="0"/>
          <a:chOff x="0" y="0"/>
          <a:chExt cx="0" cy="0"/>
        </a:xfrm>
      </p:grpSpPr>
      <p:sp>
        <p:nvSpPr>
          <p:cNvPr id="429" name="Google Shape;429;p39"/>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0" name="Google Shape;430;p39"/>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Horseshoe Prior</a:t>
            </a:r>
            <a:endParaRPr/>
          </a:p>
        </p:txBody>
      </p:sp>
      <p:sp>
        <p:nvSpPr>
          <p:cNvPr id="431" name="Google Shape;431;p39"/>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2" name="Google Shape;432;p39"/>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33" name="Google Shape;433;p39"/>
          <p:cNvSpPr txBox="1">
            <a:spLocks noGrp="1"/>
          </p:cNvSpPr>
          <p:nvPr>
            <p:ph type="body" idx="1"/>
          </p:nvPr>
        </p:nvSpPr>
        <p:spPr>
          <a:xfrm>
            <a:off x="648931" y="2548281"/>
            <a:ext cx="5122606" cy="3658689"/>
          </a:xfrm>
          <a:prstGeom prst="rect">
            <a:avLst/>
          </a:prstGeom>
          <a:blipFill rotWithShape="1">
            <a:blip r:embed="rId4">
              <a:alphaModFix/>
            </a:blip>
            <a:stretch>
              <a:fillRect l="-474" t="-832"/>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34" name="Google Shape;434;p39" descr="Image result for horseshoe prior images"/>
          <p:cNvPicPr preferRelativeResize="0"/>
          <p:nvPr/>
        </p:nvPicPr>
        <p:blipFill rotWithShape="1">
          <a:blip r:embed="rId5">
            <a:alphaModFix/>
          </a:blip>
          <a:srcRect/>
          <a:stretch/>
        </p:blipFill>
        <p:spPr>
          <a:xfrm>
            <a:off x="6439053" y="2548281"/>
            <a:ext cx="4757353" cy="36620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9"/>
        <p:cNvGrpSpPr/>
        <p:nvPr/>
      </p:nvGrpSpPr>
      <p:grpSpPr>
        <a:xfrm>
          <a:off x="0" y="0"/>
          <a:ext cx="0" cy="0"/>
          <a:chOff x="0" y="0"/>
          <a:chExt cx="0" cy="0"/>
        </a:xfrm>
      </p:grpSpPr>
      <p:sp>
        <p:nvSpPr>
          <p:cNvPr id="440" name="Google Shape;440;p40"/>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1" name="Google Shape;441;p40"/>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Double Pareto Prior</a:t>
            </a:r>
            <a:endParaRPr/>
          </a:p>
        </p:txBody>
      </p:sp>
      <p:sp>
        <p:nvSpPr>
          <p:cNvPr id="442" name="Google Shape;442;p40"/>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43" name="Google Shape;443;p40"/>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44" name="Google Shape;444;p40"/>
          <p:cNvSpPr txBox="1">
            <a:spLocks noGrp="1"/>
          </p:cNvSpPr>
          <p:nvPr>
            <p:ph type="body" idx="1"/>
          </p:nvPr>
        </p:nvSpPr>
        <p:spPr>
          <a:xfrm>
            <a:off x="648931" y="2548281"/>
            <a:ext cx="5122606" cy="3658689"/>
          </a:xfrm>
          <a:prstGeom prst="rect">
            <a:avLst/>
          </a:prstGeom>
          <a:blipFill rotWithShape="1">
            <a:blip r:embed="rId4">
              <a:alphaModFix/>
            </a:blip>
            <a:stretch>
              <a:fillRect l="-1188"/>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45" name="Google Shape;445;p40"/>
          <p:cNvPicPr preferRelativeResize="0"/>
          <p:nvPr/>
        </p:nvPicPr>
        <p:blipFill rotWithShape="1">
          <a:blip r:embed="rId5">
            <a:alphaModFix/>
          </a:blip>
          <a:srcRect/>
          <a:stretch/>
        </p:blipFill>
        <p:spPr>
          <a:xfrm>
            <a:off x="6351724" y="2548281"/>
            <a:ext cx="4932010" cy="36620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41"/>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2" name="Google Shape;452;p41"/>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Dirichlet Laplace Prior</a:t>
            </a:r>
            <a:endParaRPr b="1">
              <a:latin typeface="Cambria"/>
              <a:ea typeface="Cambria"/>
              <a:cs typeface="Cambria"/>
              <a:sym typeface="Cambria"/>
            </a:endParaRPr>
          </a:p>
        </p:txBody>
      </p:sp>
      <p:sp>
        <p:nvSpPr>
          <p:cNvPr id="453" name="Google Shape;453;p41"/>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54" name="Google Shape;454;p41"/>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55" name="Google Shape;455;p41"/>
          <p:cNvSpPr txBox="1">
            <a:spLocks noGrp="1"/>
          </p:cNvSpPr>
          <p:nvPr>
            <p:ph type="body" idx="1"/>
          </p:nvPr>
        </p:nvSpPr>
        <p:spPr>
          <a:xfrm>
            <a:off x="648931" y="2548281"/>
            <a:ext cx="5122606" cy="3658689"/>
          </a:xfrm>
          <a:prstGeom prst="rect">
            <a:avLst/>
          </a:prstGeom>
          <a:blipFill rotWithShape="1">
            <a:blip r:embed="rId4">
              <a:alphaModFix/>
            </a:blip>
            <a:stretch>
              <a:fillRect l="-1188" b="-13999"/>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56" name="Google Shape;456;p41" descr="Image result for dirichlet laplace prior"/>
          <p:cNvPicPr preferRelativeResize="0"/>
          <p:nvPr/>
        </p:nvPicPr>
        <p:blipFill rotWithShape="1">
          <a:blip r:embed="rId5">
            <a:alphaModFix/>
          </a:blip>
          <a:srcRect/>
          <a:stretch/>
        </p:blipFill>
        <p:spPr>
          <a:xfrm>
            <a:off x="6650855" y="2548281"/>
            <a:ext cx="4333749" cy="36620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1"/>
        <p:cNvGrpSpPr/>
        <p:nvPr/>
      </p:nvGrpSpPr>
      <p:grpSpPr>
        <a:xfrm>
          <a:off x="0" y="0"/>
          <a:ext cx="0" cy="0"/>
          <a:chOff x="0" y="0"/>
          <a:chExt cx="0" cy="0"/>
        </a:xfrm>
      </p:grpSpPr>
      <p:sp>
        <p:nvSpPr>
          <p:cNvPr id="192" name="Google Shape;192;p24"/>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3" name="Google Shape;193;p24"/>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194" name="Google Shape;194;p24"/>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EBEBEB"/>
              </a:buClr>
              <a:buSzPts val="4200"/>
              <a:buFont typeface="Cambria"/>
              <a:buNone/>
            </a:pPr>
            <a:r>
              <a:rPr lang="en-US" b="1">
                <a:solidFill>
                  <a:srgbClr val="EBEBEB"/>
                </a:solidFill>
                <a:latin typeface="Cambria"/>
                <a:ea typeface="Cambria"/>
                <a:cs typeface="Cambria"/>
                <a:sym typeface="Cambria"/>
              </a:rPr>
              <a:t>Content</a:t>
            </a:r>
            <a:endParaRPr/>
          </a:p>
        </p:txBody>
      </p:sp>
      <p:sp>
        <p:nvSpPr>
          <p:cNvPr id="195" name="Google Shape;195;p2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1" y="1762067"/>
            <a:ext cx="12192418" cy="5095933"/>
          </a:xfrm>
          <a:custGeom>
            <a:avLst/>
            <a:gdLst/>
            <a:ahLst/>
            <a:cxnLst/>
            <a:rect l="l" t="t" r="r" b="b"/>
            <a:pathLst>
              <a:path w="12192418" h="5095933" extrusionOk="0">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lt1"/>
          </a:solidFill>
          <a:ln>
            <a:noFill/>
          </a:ln>
        </p:spPr>
      </p:sp>
      <p:grpSp>
        <p:nvGrpSpPr>
          <p:cNvPr id="197" name="Google Shape;197;p24"/>
          <p:cNvGrpSpPr/>
          <p:nvPr/>
        </p:nvGrpSpPr>
        <p:grpSpPr>
          <a:xfrm>
            <a:off x="651097" y="2852034"/>
            <a:ext cx="10891034" cy="3320720"/>
            <a:chOff x="2167" y="41778"/>
            <a:chExt cx="10891034" cy="3320720"/>
          </a:xfrm>
        </p:grpSpPr>
        <p:sp>
          <p:nvSpPr>
            <p:cNvPr id="198" name="Google Shape;198;p24"/>
            <p:cNvSpPr/>
            <p:nvPr/>
          </p:nvSpPr>
          <p:spPr>
            <a:xfrm>
              <a:off x="2322550" y="692712"/>
              <a:ext cx="503501" cy="91440"/>
            </a:xfrm>
            <a:custGeom>
              <a:avLst/>
              <a:gdLst/>
              <a:ahLst/>
              <a:cxnLst/>
              <a:rect l="l" t="t" r="r" b="b"/>
              <a:pathLst>
                <a:path w="120000" h="120000" extrusionOk="0">
                  <a:moveTo>
                    <a:pt x="0" y="60000"/>
                  </a:moveTo>
                  <a:lnTo>
                    <a:pt x="120000" y="60000"/>
                  </a:lnTo>
                </a:path>
              </a:pathLst>
            </a:custGeom>
            <a:noFill/>
            <a:ln w="9525" cap="rnd" cmpd="sng">
              <a:solidFill>
                <a:srgbClr val="E5C13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txBox="1"/>
            <p:nvPr/>
          </p:nvSpPr>
          <p:spPr>
            <a:xfrm>
              <a:off x="2560948" y="735762"/>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00" name="Google Shape;200;p24"/>
            <p:cNvSpPr/>
            <p:nvPr/>
          </p:nvSpPr>
          <p:spPr>
            <a:xfrm>
              <a:off x="2167" y="41778"/>
              <a:ext cx="2322182" cy="1393309"/>
            </a:xfrm>
            <a:prstGeom prst="rect">
              <a:avLst/>
            </a:prstGeom>
            <a:solidFill>
              <a:srgbClr val="E5C1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txBox="1"/>
            <p:nvPr/>
          </p:nvSpPr>
          <p:spPr>
            <a:xfrm>
              <a:off x="2167" y="41778"/>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Penalized Regression </a:t>
              </a:r>
              <a:endParaRPr/>
            </a:p>
          </p:txBody>
        </p:sp>
        <p:sp>
          <p:nvSpPr>
            <p:cNvPr id="202" name="Google Shape;202;p24"/>
            <p:cNvSpPr/>
            <p:nvPr/>
          </p:nvSpPr>
          <p:spPr>
            <a:xfrm>
              <a:off x="5178834" y="692712"/>
              <a:ext cx="503501" cy="91440"/>
            </a:xfrm>
            <a:custGeom>
              <a:avLst/>
              <a:gdLst/>
              <a:ahLst/>
              <a:cxnLst/>
              <a:rect l="l" t="t" r="r" b="b"/>
              <a:pathLst>
                <a:path w="120000" h="120000" extrusionOk="0">
                  <a:moveTo>
                    <a:pt x="0" y="60000"/>
                  </a:moveTo>
                  <a:lnTo>
                    <a:pt x="120000" y="60000"/>
                  </a:lnTo>
                </a:path>
              </a:pathLst>
            </a:custGeom>
            <a:noFill/>
            <a:ln w="9525" cap="rnd" cmpd="sng">
              <a:solidFill>
                <a:srgbClr val="EE782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txBox="1"/>
            <p:nvPr/>
          </p:nvSpPr>
          <p:spPr>
            <a:xfrm>
              <a:off x="5417232" y="735762"/>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04" name="Google Shape;204;p24"/>
            <p:cNvSpPr/>
            <p:nvPr/>
          </p:nvSpPr>
          <p:spPr>
            <a:xfrm>
              <a:off x="2858451" y="41778"/>
              <a:ext cx="2322182" cy="1393309"/>
            </a:xfrm>
            <a:prstGeom prst="rect">
              <a:avLst/>
            </a:prstGeom>
            <a:solidFill>
              <a:srgbClr val="EE782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txBox="1"/>
            <p:nvPr/>
          </p:nvSpPr>
          <p:spPr>
            <a:xfrm>
              <a:off x="2858451" y="41778"/>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Bayesian Shrinkage Priors</a:t>
              </a:r>
              <a:endParaRPr/>
            </a:p>
          </p:txBody>
        </p:sp>
        <p:sp>
          <p:nvSpPr>
            <p:cNvPr id="206" name="Google Shape;206;p24"/>
            <p:cNvSpPr/>
            <p:nvPr/>
          </p:nvSpPr>
          <p:spPr>
            <a:xfrm>
              <a:off x="8035118" y="692712"/>
              <a:ext cx="503501" cy="91440"/>
            </a:xfrm>
            <a:custGeom>
              <a:avLst/>
              <a:gdLst/>
              <a:ahLst/>
              <a:cxnLst/>
              <a:rect l="l" t="t" r="r" b="b"/>
              <a:pathLst>
                <a:path w="120000" h="120000" extrusionOk="0">
                  <a:moveTo>
                    <a:pt x="0" y="60000"/>
                  </a:moveTo>
                  <a:lnTo>
                    <a:pt x="120000" y="60000"/>
                  </a:lnTo>
                </a:path>
              </a:pathLst>
            </a:custGeom>
            <a:noFill/>
            <a:ln w="9525" cap="rnd" cmpd="sng">
              <a:solidFill>
                <a:srgbClr val="59A0F5"/>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txBox="1"/>
            <p:nvPr/>
          </p:nvSpPr>
          <p:spPr>
            <a:xfrm>
              <a:off x="8273516" y="735762"/>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08" name="Google Shape;208;p24"/>
            <p:cNvSpPr/>
            <p:nvPr/>
          </p:nvSpPr>
          <p:spPr>
            <a:xfrm>
              <a:off x="5714735" y="41778"/>
              <a:ext cx="2322182" cy="1393309"/>
            </a:xfrm>
            <a:prstGeom prst="rect">
              <a:avLst/>
            </a:prstGeom>
            <a:solidFill>
              <a:srgbClr val="59A0F5"/>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txBox="1"/>
            <p:nvPr/>
          </p:nvSpPr>
          <p:spPr>
            <a:xfrm>
              <a:off x="5714735" y="41778"/>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Categorical Response Models</a:t>
              </a:r>
              <a:endParaRPr/>
            </a:p>
          </p:txBody>
        </p:sp>
        <p:sp>
          <p:nvSpPr>
            <p:cNvPr id="210" name="Google Shape;210;p24"/>
            <p:cNvSpPr/>
            <p:nvPr/>
          </p:nvSpPr>
          <p:spPr>
            <a:xfrm>
              <a:off x="1163258" y="1433287"/>
              <a:ext cx="8568852" cy="503501"/>
            </a:xfrm>
            <a:custGeom>
              <a:avLst/>
              <a:gdLst/>
              <a:ahLst/>
              <a:cxnLst/>
              <a:rect l="l" t="t" r="r" b="b"/>
              <a:pathLst>
                <a:path w="120000" h="120000" extrusionOk="0">
                  <a:moveTo>
                    <a:pt x="120000" y="0"/>
                  </a:moveTo>
                  <a:lnTo>
                    <a:pt x="120000" y="64075"/>
                  </a:lnTo>
                  <a:lnTo>
                    <a:pt x="0" y="64075"/>
                  </a:lnTo>
                  <a:lnTo>
                    <a:pt x="0" y="120000"/>
                  </a:lnTo>
                </a:path>
              </a:pathLst>
            </a:custGeom>
            <a:noFill/>
            <a:ln w="9525" cap="rnd" cmpd="sng">
              <a:solidFill>
                <a:srgbClr val="74CDEA"/>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txBox="1"/>
            <p:nvPr/>
          </p:nvSpPr>
          <p:spPr>
            <a:xfrm>
              <a:off x="5233047" y="1682367"/>
              <a:ext cx="429274"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12" name="Google Shape;212;p24"/>
            <p:cNvSpPr/>
            <p:nvPr/>
          </p:nvSpPr>
          <p:spPr>
            <a:xfrm>
              <a:off x="8571019" y="41778"/>
              <a:ext cx="2322182" cy="1393309"/>
            </a:xfrm>
            <a:prstGeom prst="rect">
              <a:avLst/>
            </a:prstGeom>
            <a:solidFill>
              <a:srgbClr val="74CDE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txBox="1"/>
            <p:nvPr/>
          </p:nvSpPr>
          <p:spPr>
            <a:xfrm>
              <a:off x="8571019" y="41778"/>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Count Response Models</a:t>
              </a:r>
              <a:endParaRPr/>
            </a:p>
          </p:txBody>
        </p:sp>
        <p:sp>
          <p:nvSpPr>
            <p:cNvPr id="214" name="Google Shape;214;p24"/>
            <p:cNvSpPr/>
            <p:nvPr/>
          </p:nvSpPr>
          <p:spPr>
            <a:xfrm>
              <a:off x="2322550" y="2620124"/>
              <a:ext cx="503501" cy="91440"/>
            </a:xfrm>
            <a:custGeom>
              <a:avLst/>
              <a:gdLst/>
              <a:ahLst/>
              <a:cxnLst/>
              <a:rect l="l" t="t" r="r" b="b"/>
              <a:pathLst>
                <a:path w="120000" h="120000" extrusionOk="0">
                  <a:moveTo>
                    <a:pt x="0" y="60000"/>
                  </a:moveTo>
                  <a:lnTo>
                    <a:pt x="120000" y="60000"/>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txBox="1"/>
            <p:nvPr/>
          </p:nvSpPr>
          <p:spPr>
            <a:xfrm>
              <a:off x="2560948" y="2663173"/>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16" name="Google Shape;216;p24"/>
            <p:cNvSpPr/>
            <p:nvPr/>
          </p:nvSpPr>
          <p:spPr>
            <a:xfrm>
              <a:off x="2167" y="1969189"/>
              <a:ext cx="2322182" cy="1393309"/>
            </a:xfrm>
            <a:prstGeom prst="rect">
              <a:avLst/>
            </a:prstGeom>
            <a:solidFill>
              <a:srgbClr val="63D59D"/>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txBox="1"/>
            <p:nvPr/>
          </p:nvSpPr>
          <p:spPr>
            <a:xfrm>
              <a:off x="2167" y="1969189"/>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Results</a:t>
              </a:r>
              <a:endParaRPr/>
            </a:p>
          </p:txBody>
        </p:sp>
        <p:sp>
          <p:nvSpPr>
            <p:cNvPr id="218" name="Google Shape;218;p24"/>
            <p:cNvSpPr/>
            <p:nvPr/>
          </p:nvSpPr>
          <p:spPr>
            <a:xfrm>
              <a:off x="5178834" y="2620124"/>
              <a:ext cx="503501" cy="91440"/>
            </a:xfrm>
            <a:custGeom>
              <a:avLst/>
              <a:gdLst/>
              <a:ahLst/>
              <a:cxnLst/>
              <a:rect l="l" t="t" r="r" b="b"/>
              <a:pathLst>
                <a:path w="120000" h="120000" extrusionOk="0">
                  <a:moveTo>
                    <a:pt x="0" y="60000"/>
                  </a:moveTo>
                  <a:lnTo>
                    <a:pt x="120000" y="60000"/>
                  </a:lnTo>
                </a:path>
              </a:pathLst>
            </a:custGeom>
            <a:noFill/>
            <a:ln w="9525" cap="rnd" cmpd="sng">
              <a:solidFill>
                <a:srgbClr val="E5C13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txBox="1"/>
            <p:nvPr/>
          </p:nvSpPr>
          <p:spPr>
            <a:xfrm>
              <a:off x="5417232" y="2663173"/>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20" name="Google Shape;220;p24"/>
            <p:cNvSpPr/>
            <p:nvPr/>
          </p:nvSpPr>
          <p:spPr>
            <a:xfrm>
              <a:off x="2858451" y="1969189"/>
              <a:ext cx="2322182" cy="1393309"/>
            </a:xfrm>
            <a:prstGeom prst="rect">
              <a:avLst/>
            </a:prstGeom>
            <a:solidFill>
              <a:srgbClr val="E5C1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txBox="1"/>
            <p:nvPr/>
          </p:nvSpPr>
          <p:spPr>
            <a:xfrm>
              <a:off x="2858451" y="1969189"/>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Simulations </a:t>
              </a:r>
              <a:endParaRPr/>
            </a:p>
          </p:txBody>
        </p:sp>
        <p:sp>
          <p:nvSpPr>
            <p:cNvPr id="222" name="Google Shape;222;p24"/>
            <p:cNvSpPr/>
            <p:nvPr/>
          </p:nvSpPr>
          <p:spPr>
            <a:xfrm>
              <a:off x="8035118" y="2620124"/>
              <a:ext cx="503501" cy="91440"/>
            </a:xfrm>
            <a:custGeom>
              <a:avLst/>
              <a:gdLst/>
              <a:ahLst/>
              <a:cxnLst/>
              <a:rect l="l" t="t" r="r" b="b"/>
              <a:pathLst>
                <a:path w="120000" h="120000" extrusionOk="0">
                  <a:moveTo>
                    <a:pt x="0" y="60000"/>
                  </a:moveTo>
                  <a:lnTo>
                    <a:pt x="120000" y="60000"/>
                  </a:lnTo>
                </a:path>
              </a:pathLst>
            </a:custGeom>
            <a:noFill/>
            <a:ln w="9525" cap="rnd" cmpd="sng">
              <a:solidFill>
                <a:srgbClr val="EE782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txBox="1"/>
            <p:nvPr/>
          </p:nvSpPr>
          <p:spPr>
            <a:xfrm>
              <a:off x="8273516" y="2663173"/>
              <a:ext cx="26705" cy="5341"/>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Century Gothic"/>
                <a:buNone/>
              </a:pPr>
              <a:endParaRPr sz="500" b="0" i="0" u="none" strike="noStrike" cap="none">
                <a:solidFill>
                  <a:schemeClr val="dk1"/>
                </a:solidFill>
                <a:latin typeface="Cambria"/>
                <a:ea typeface="Cambria"/>
                <a:cs typeface="Cambria"/>
                <a:sym typeface="Cambria"/>
              </a:endParaRPr>
            </a:p>
          </p:txBody>
        </p:sp>
        <p:sp>
          <p:nvSpPr>
            <p:cNvPr id="224" name="Google Shape;224;p24"/>
            <p:cNvSpPr/>
            <p:nvPr/>
          </p:nvSpPr>
          <p:spPr>
            <a:xfrm>
              <a:off x="5714735" y="1969189"/>
              <a:ext cx="2322182" cy="1393309"/>
            </a:xfrm>
            <a:prstGeom prst="rect">
              <a:avLst/>
            </a:prstGeom>
            <a:solidFill>
              <a:srgbClr val="EE782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txBox="1"/>
            <p:nvPr/>
          </p:nvSpPr>
          <p:spPr>
            <a:xfrm>
              <a:off x="5714735" y="1969189"/>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Data applications</a:t>
              </a:r>
              <a:endParaRPr/>
            </a:p>
          </p:txBody>
        </p:sp>
        <p:sp>
          <p:nvSpPr>
            <p:cNvPr id="226" name="Google Shape;226;p24"/>
            <p:cNvSpPr/>
            <p:nvPr/>
          </p:nvSpPr>
          <p:spPr>
            <a:xfrm>
              <a:off x="8571019" y="1969189"/>
              <a:ext cx="2322182" cy="1393309"/>
            </a:xfrm>
            <a:prstGeom prst="rect">
              <a:avLst/>
            </a:prstGeom>
            <a:solidFill>
              <a:srgbClr val="59A0F5"/>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txBox="1"/>
            <p:nvPr/>
          </p:nvSpPr>
          <p:spPr>
            <a:xfrm>
              <a:off x="8571019" y="1969189"/>
              <a:ext cx="2322182" cy="1393309"/>
            </a:xfrm>
            <a:prstGeom prst="rect">
              <a:avLst/>
            </a:prstGeom>
            <a:noFill/>
            <a:ln>
              <a:noFill/>
            </a:ln>
          </p:spPr>
          <p:txBody>
            <a:bodyPr spcFirstLastPara="1" wrap="square" lIns="113775" tIns="119425" rIns="113775" bIns="119425" anchor="ctr" anchorCtr="0">
              <a:noAutofit/>
            </a:bodyPr>
            <a:lstStyle/>
            <a:p>
              <a:pPr marL="0" marR="0" lvl="0" indent="0" algn="ctr" rtl="0">
                <a:lnSpc>
                  <a:spcPct val="90000"/>
                </a:lnSpc>
                <a:spcBef>
                  <a:spcPts val="0"/>
                </a:spcBef>
                <a:spcAft>
                  <a:spcPts val="0"/>
                </a:spcAft>
                <a:buClr>
                  <a:schemeClr val="lt1"/>
                </a:buClr>
                <a:buSzPts val="2800"/>
                <a:buFont typeface="Cambria"/>
                <a:buNone/>
              </a:pPr>
              <a:r>
                <a:rPr lang="en-US" sz="2800" b="0" i="0" u="none" strike="noStrike" cap="none">
                  <a:solidFill>
                    <a:schemeClr val="lt1"/>
                  </a:solidFill>
                  <a:latin typeface="Cambria"/>
                  <a:ea typeface="Cambria"/>
                  <a:cs typeface="Cambria"/>
                  <a:sym typeface="Cambria"/>
                </a:rPr>
                <a:t>Discussion</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42"/>
          <p:cNvSpPr txBox="1">
            <a:spLocks noGrp="1"/>
          </p:cNvSpPr>
          <p:nvPr>
            <p:ph type="title"/>
          </p:nvPr>
        </p:nvSpPr>
        <p:spPr>
          <a:xfrm>
            <a:off x="646112" y="452718"/>
            <a:ext cx="4165580" cy="140053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2"/>
              </a:buClr>
              <a:buSzPts val="2900"/>
              <a:buFont typeface="Cambria"/>
              <a:buNone/>
            </a:pPr>
            <a:r>
              <a:rPr lang="en-US" sz="2900" b="1">
                <a:latin typeface="Cambria"/>
                <a:ea typeface="Cambria"/>
                <a:cs typeface="Cambria"/>
                <a:sym typeface="Cambria"/>
              </a:rPr>
              <a:t>Categorical Response</a:t>
            </a:r>
            <a:br>
              <a:rPr lang="en-US" sz="2900" b="1">
                <a:latin typeface="Cambria"/>
                <a:ea typeface="Cambria"/>
                <a:cs typeface="Cambria"/>
                <a:sym typeface="Cambria"/>
              </a:rPr>
            </a:br>
            <a:r>
              <a:rPr lang="en-US" sz="2900" b="1">
                <a:latin typeface="Cambria"/>
                <a:ea typeface="Cambria"/>
                <a:cs typeface="Cambria"/>
                <a:sym typeface="Cambria"/>
              </a:rPr>
              <a:t>Models</a:t>
            </a:r>
            <a:endParaRPr/>
          </a:p>
        </p:txBody>
      </p:sp>
      <p:sp>
        <p:nvSpPr>
          <p:cNvPr id="463" name="Google Shape;463;p42"/>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64" name="Google Shape;464;p42"/>
          <p:cNvSpPr/>
          <p:nvPr/>
        </p:nvSpPr>
        <p:spPr>
          <a:xfrm rot="-5400000">
            <a:off x="2450577"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65" name="Google Shape;465;p42"/>
          <p:cNvSpPr/>
          <p:nvPr/>
        </p:nvSpPr>
        <p:spPr>
          <a:xfrm>
            <a:off x="6094411" y="0"/>
            <a:ext cx="6098008"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466" name="Google Shape;466;p42"/>
          <p:cNvPicPr preferRelativeResize="0"/>
          <p:nvPr/>
        </p:nvPicPr>
        <p:blipFill rotWithShape="1">
          <a:blip r:embed="rId4">
            <a:alphaModFix/>
          </a:blip>
          <a:srcRect/>
          <a:stretch/>
        </p:blipFill>
        <p:spPr>
          <a:xfrm>
            <a:off x="6018211" y="1257378"/>
            <a:ext cx="5449471" cy="2452262"/>
          </a:xfrm>
          <a:prstGeom prst="rect">
            <a:avLst/>
          </a:prstGeom>
          <a:noFill/>
          <a:ln>
            <a:noFill/>
          </a:ln>
        </p:spPr>
      </p:pic>
      <p:sp>
        <p:nvSpPr>
          <p:cNvPr id="467" name="Google Shape;467;p42"/>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txBox="1">
            <a:spLocks noGrp="1"/>
          </p:cNvSpPr>
          <p:nvPr>
            <p:ph type="body" idx="1"/>
          </p:nvPr>
        </p:nvSpPr>
        <p:spPr>
          <a:xfrm>
            <a:off x="646113" y="2052918"/>
            <a:ext cx="4165146" cy="4195481"/>
          </a:xfrm>
          <a:prstGeom prst="rect">
            <a:avLst/>
          </a:prstGeom>
          <a:blipFill rotWithShape="1">
            <a:blip r:embed="rId5">
              <a:alphaModFix/>
            </a:blip>
            <a:stretch>
              <a:fillRect l="-1169" r="-438"/>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pic>
        <p:nvPicPr>
          <p:cNvPr id="469" name="Google Shape;469;p42" descr="Chart, diagram&#10;&#10;Description automatically generated"/>
          <p:cNvPicPr preferRelativeResize="0"/>
          <p:nvPr/>
        </p:nvPicPr>
        <p:blipFill rotWithShape="1">
          <a:blip r:embed="rId6">
            <a:alphaModFix/>
          </a:blip>
          <a:srcRect/>
          <a:stretch/>
        </p:blipFill>
        <p:spPr>
          <a:xfrm>
            <a:off x="6329106" y="3709640"/>
            <a:ext cx="3164450" cy="27214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sp>
        <p:nvSpPr>
          <p:cNvPr id="475" name="Google Shape;475;p43"/>
          <p:cNvSpPr txBox="1">
            <a:spLocks noGrp="1"/>
          </p:cNvSpPr>
          <p:nvPr>
            <p:ph type="title"/>
          </p:nvPr>
        </p:nvSpPr>
        <p:spPr>
          <a:xfrm>
            <a:off x="646111" y="401918"/>
            <a:ext cx="9404723" cy="14005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dirty="0">
                <a:latin typeface="Cambria"/>
                <a:ea typeface="Cambria"/>
                <a:cs typeface="Cambria"/>
                <a:sym typeface="Cambria"/>
              </a:rPr>
              <a:t>Bayesian Paradigm for Categorical/Count Data</a:t>
            </a:r>
            <a:endParaRPr dirty="0"/>
          </a:p>
        </p:txBody>
      </p:sp>
      <p:sp>
        <p:nvSpPr>
          <p:cNvPr id="476" name="Google Shape;476;p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43"/>
          <p:cNvGrpSpPr/>
          <p:nvPr/>
        </p:nvGrpSpPr>
        <p:grpSpPr>
          <a:xfrm>
            <a:off x="1110170" y="2303970"/>
            <a:ext cx="8932824" cy="3692632"/>
            <a:chOff x="6858" y="251052"/>
            <a:chExt cx="8932824" cy="3692632"/>
          </a:xfrm>
        </p:grpSpPr>
        <p:sp>
          <p:nvSpPr>
            <p:cNvPr id="478" name="Google Shape;478;p43"/>
            <p:cNvSpPr/>
            <p:nvPr/>
          </p:nvSpPr>
          <p:spPr>
            <a:xfrm>
              <a:off x="2586799" y="979854"/>
              <a:ext cx="620360" cy="91440"/>
            </a:xfrm>
            <a:custGeom>
              <a:avLst/>
              <a:gdLst/>
              <a:ahLst/>
              <a:cxnLst/>
              <a:rect l="l" t="t" r="r" b="b"/>
              <a:pathLst>
                <a:path w="120000" h="120000" extrusionOk="0">
                  <a:moveTo>
                    <a:pt x="0" y="60975"/>
                  </a:moveTo>
                  <a:lnTo>
                    <a:pt x="63308" y="60975"/>
                  </a:lnTo>
                  <a:lnTo>
                    <a:pt x="63308" y="60000"/>
                  </a:lnTo>
                  <a:lnTo>
                    <a:pt x="120000" y="60000"/>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txBox="1"/>
            <p:nvPr/>
          </p:nvSpPr>
          <p:spPr>
            <a:xfrm>
              <a:off x="2880705" y="1022605"/>
              <a:ext cx="32548" cy="593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Century Gothic"/>
                <a:buNone/>
              </a:pPr>
              <a:endParaRPr sz="500">
                <a:solidFill>
                  <a:schemeClr val="dk1"/>
                </a:solidFill>
                <a:latin typeface="Cambria"/>
                <a:ea typeface="Cambria"/>
                <a:cs typeface="Cambria"/>
                <a:sym typeface="Cambria"/>
              </a:endParaRPr>
            </a:p>
          </p:txBody>
        </p:sp>
        <p:sp>
          <p:nvSpPr>
            <p:cNvPr id="480" name="Google Shape;480;p43"/>
            <p:cNvSpPr/>
            <p:nvPr/>
          </p:nvSpPr>
          <p:spPr>
            <a:xfrm>
              <a:off x="6858" y="251795"/>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txBox="1"/>
            <p:nvPr/>
          </p:nvSpPr>
          <p:spPr>
            <a:xfrm>
              <a:off x="6858" y="251795"/>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Dataset with categorical response/ count response</a:t>
              </a:r>
              <a:endParaRPr/>
            </a:p>
          </p:txBody>
        </p:sp>
        <p:sp>
          <p:nvSpPr>
            <p:cNvPr id="482" name="Google Shape;482;p43"/>
            <p:cNvSpPr/>
            <p:nvPr/>
          </p:nvSpPr>
          <p:spPr>
            <a:xfrm>
              <a:off x="5819500" y="979854"/>
              <a:ext cx="506040" cy="91440"/>
            </a:xfrm>
            <a:custGeom>
              <a:avLst/>
              <a:gdLst/>
              <a:ahLst/>
              <a:cxnLst/>
              <a:rect l="l" t="t" r="r" b="b"/>
              <a:pathLst>
                <a:path w="120000" h="120000" extrusionOk="0">
                  <a:moveTo>
                    <a:pt x="0" y="60000"/>
                  </a:moveTo>
                  <a:lnTo>
                    <a:pt x="64055" y="60000"/>
                  </a:lnTo>
                  <a:lnTo>
                    <a:pt x="64055" y="60975"/>
                  </a:lnTo>
                  <a:lnTo>
                    <a:pt x="120000" y="60975"/>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p:nvPr/>
          </p:nvSpPr>
          <p:spPr>
            <a:xfrm>
              <a:off x="6059105" y="1022605"/>
              <a:ext cx="26832" cy="593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Century Gothic"/>
                <a:buNone/>
              </a:pPr>
              <a:endParaRPr sz="500">
                <a:solidFill>
                  <a:schemeClr val="dk1"/>
                </a:solidFill>
                <a:latin typeface="Cambria"/>
                <a:ea typeface="Cambria"/>
                <a:cs typeface="Cambria"/>
                <a:sym typeface="Cambria"/>
              </a:endParaRPr>
            </a:p>
          </p:txBody>
        </p:sp>
        <p:sp>
          <p:nvSpPr>
            <p:cNvPr id="484" name="Google Shape;484;p43"/>
            <p:cNvSpPr/>
            <p:nvPr/>
          </p:nvSpPr>
          <p:spPr>
            <a:xfrm>
              <a:off x="3239559" y="251052"/>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3239559" y="251052"/>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Polya-Gamma Data Augmentation </a:t>
              </a:r>
              <a:endParaRPr/>
            </a:p>
          </p:txBody>
        </p:sp>
        <p:sp>
          <p:nvSpPr>
            <p:cNvPr id="486" name="Google Shape;486;p43"/>
            <p:cNvSpPr/>
            <p:nvPr/>
          </p:nvSpPr>
          <p:spPr>
            <a:xfrm>
              <a:off x="1297728" y="1799040"/>
              <a:ext cx="6351083" cy="563200"/>
            </a:xfrm>
            <a:custGeom>
              <a:avLst/>
              <a:gdLst/>
              <a:ahLst/>
              <a:cxnLst/>
              <a:rect l="l" t="t" r="r" b="b"/>
              <a:pathLst>
                <a:path w="120000" h="120000" extrusionOk="0">
                  <a:moveTo>
                    <a:pt x="120000" y="0"/>
                  </a:moveTo>
                  <a:lnTo>
                    <a:pt x="120000" y="63643"/>
                  </a:lnTo>
                  <a:lnTo>
                    <a:pt x="0" y="63643"/>
                  </a:lnTo>
                  <a:lnTo>
                    <a:pt x="0" y="120000"/>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txBox="1"/>
            <p:nvPr/>
          </p:nvSpPr>
          <p:spPr>
            <a:xfrm>
              <a:off x="4313800" y="2077671"/>
              <a:ext cx="318939" cy="593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Century Gothic"/>
                <a:buNone/>
              </a:pPr>
              <a:endParaRPr sz="500">
                <a:solidFill>
                  <a:schemeClr val="dk1"/>
                </a:solidFill>
                <a:latin typeface="Cambria"/>
                <a:ea typeface="Cambria"/>
                <a:cs typeface="Cambria"/>
                <a:sym typeface="Cambria"/>
              </a:endParaRPr>
            </a:p>
          </p:txBody>
        </p:sp>
        <p:sp>
          <p:nvSpPr>
            <p:cNvPr id="488" name="Google Shape;488;p43"/>
            <p:cNvSpPr/>
            <p:nvPr/>
          </p:nvSpPr>
          <p:spPr>
            <a:xfrm>
              <a:off x="6357941" y="251795"/>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txBox="1"/>
            <p:nvPr/>
          </p:nvSpPr>
          <p:spPr>
            <a:xfrm>
              <a:off x="6357941" y="251795"/>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Prior Information</a:t>
              </a:r>
              <a:endParaRPr/>
            </a:p>
          </p:txBody>
        </p:sp>
        <p:sp>
          <p:nvSpPr>
            <p:cNvPr id="490" name="Google Shape;490;p43"/>
            <p:cNvSpPr/>
            <p:nvPr/>
          </p:nvSpPr>
          <p:spPr>
            <a:xfrm>
              <a:off x="2586799" y="3123443"/>
              <a:ext cx="563200" cy="91440"/>
            </a:xfrm>
            <a:custGeom>
              <a:avLst/>
              <a:gdLst/>
              <a:ahLst/>
              <a:cxnLst/>
              <a:rect l="l" t="t" r="r" b="b"/>
              <a:pathLst>
                <a:path w="120000" h="120000" extrusionOk="0">
                  <a:moveTo>
                    <a:pt x="0" y="60000"/>
                  </a:moveTo>
                  <a:lnTo>
                    <a:pt x="120000" y="60000"/>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txBox="1"/>
            <p:nvPr/>
          </p:nvSpPr>
          <p:spPr>
            <a:xfrm>
              <a:off x="2853554" y="3166194"/>
              <a:ext cx="29690" cy="593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Century Gothic"/>
                <a:buNone/>
              </a:pPr>
              <a:endParaRPr sz="500">
                <a:solidFill>
                  <a:schemeClr val="dk1"/>
                </a:solidFill>
                <a:latin typeface="Cambria"/>
                <a:ea typeface="Cambria"/>
                <a:cs typeface="Cambria"/>
                <a:sym typeface="Cambria"/>
              </a:endParaRPr>
            </a:p>
          </p:txBody>
        </p:sp>
        <p:sp>
          <p:nvSpPr>
            <p:cNvPr id="492" name="Google Shape;492;p43"/>
            <p:cNvSpPr/>
            <p:nvPr/>
          </p:nvSpPr>
          <p:spPr>
            <a:xfrm>
              <a:off x="6858" y="2394640"/>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txBox="1"/>
            <p:nvPr/>
          </p:nvSpPr>
          <p:spPr>
            <a:xfrm>
              <a:off x="6858" y="2394640"/>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Posterior Samples by MCMC</a:t>
              </a:r>
              <a:endParaRPr/>
            </a:p>
          </p:txBody>
        </p:sp>
        <p:sp>
          <p:nvSpPr>
            <p:cNvPr id="494" name="Google Shape;494;p43"/>
            <p:cNvSpPr/>
            <p:nvPr/>
          </p:nvSpPr>
          <p:spPr>
            <a:xfrm>
              <a:off x="5762341" y="3123443"/>
              <a:ext cx="563200" cy="91440"/>
            </a:xfrm>
            <a:custGeom>
              <a:avLst/>
              <a:gdLst/>
              <a:ahLst/>
              <a:cxnLst/>
              <a:rect l="l" t="t" r="r" b="b"/>
              <a:pathLst>
                <a:path w="120000" h="120000" extrusionOk="0">
                  <a:moveTo>
                    <a:pt x="0" y="60000"/>
                  </a:moveTo>
                  <a:lnTo>
                    <a:pt x="120000" y="60000"/>
                  </a:lnTo>
                </a:path>
              </a:pathLst>
            </a:custGeom>
            <a:noFill/>
            <a:ln w="9525" cap="rnd" cmpd="sng">
              <a:solidFill>
                <a:srgbClr val="63D59D"/>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txBox="1"/>
            <p:nvPr/>
          </p:nvSpPr>
          <p:spPr>
            <a:xfrm>
              <a:off x="6029096" y="3166194"/>
              <a:ext cx="29690" cy="593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Century Gothic"/>
                <a:buNone/>
              </a:pPr>
              <a:endParaRPr sz="500">
                <a:solidFill>
                  <a:schemeClr val="dk1"/>
                </a:solidFill>
                <a:latin typeface="Cambria"/>
                <a:ea typeface="Cambria"/>
                <a:cs typeface="Cambria"/>
                <a:sym typeface="Cambria"/>
              </a:endParaRPr>
            </a:p>
          </p:txBody>
        </p:sp>
        <p:sp>
          <p:nvSpPr>
            <p:cNvPr id="496" name="Google Shape;496;p43"/>
            <p:cNvSpPr/>
            <p:nvPr/>
          </p:nvSpPr>
          <p:spPr>
            <a:xfrm>
              <a:off x="3182399" y="2394640"/>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txBox="1"/>
            <p:nvPr/>
          </p:nvSpPr>
          <p:spPr>
            <a:xfrm>
              <a:off x="3182399" y="2394640"/>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Posterior credible intervals for Variable Selection</a:t>
              </a:r>
              <a:endParaRPr/>
            </a:p>
          </p:txBody>
        </p:sp>
        <p:sp>
          <p:nvSpPr>
            <p:cNvPr id="498" name="Google Shape;498;p43"/>
            <p:cNvSpPr/>
            <p:nvPr/>
          </p:nvSpPr>
          <p:spPr>
            <a:xfrm>
              <a:off x="6357941" y="2394640"/>
              <a:ext cx="2581741" cy="1549044"/>
            </a:xfrm>
            <a:prstGeom prst="rect">
              <a:avLst/>
            </a:prstGeom>
            <a:gradFill>
              <a:gsLst>
                <a:gs pos="0">
                  <a:srgbClr val="8CDFB6"/>
                </a:gs>
                <a:gs pos="100000">
                  <a:srgbClr val="3CBC7D"/>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txBox="1"/>
            <p:nvPr/>
          </p:nvSpPr>
          <p:spPr>
            <a:xfrm>
              <a:off x="6357941" y="2394640"/>
              <a:ext cx="2581741" cy="1549044"/>
            </a:xfrm>
            <a:prstGeom prst="rect">
              <a:avLst/>
            </a:prstGeom>
            <a:noFill/>
            <a:ln>
              <a:noFill/>
            </a:ln>
          </p:spPr>
          <p:txBody>
            <a:bodyPr spcFirstLastPara="1" wrap="square" lIns="135125" tIns="135125" rIns="135125" bIns="135125" anchor="ctr" anchorCtr="0">
              <a:noAutofit/>
            </a:bodyPr>
            <a:lstStyle/>
            <a:p>
              <a:pPr marL="0" marR="0" lvl="0" indent="0" algn="ctr" rtl="0">
                <a:lnSpc>
                  <a:spcPct val="90000"/>
                </a:lnSpc>
                <a:spcBef>
                  <a:spcPts val="0"/>
                </a:spcBef>
                <a:spcAft>
                  <a:spcPts val="0"/>
                </a:spcAft>
                <a:buClr>
                  <a:schemeClr val="dk1"/>
                </a:buClr>
                <a:buSzPts val="1900"/>
                <a:buFont typeface="Cambria"/>
                <a:buNone/>
              </a:pPr>
              <a:r>
                <a:rPr lang="en-US" sz="1900">
                  <a:solidFill>
                    <a:schemeClr val="dk1"/>
                  </a:solidFill>
                  <a:latin typeface="Cambria"/>
                  <a:ea typeface="Cambria"/>
                  <a:cs typeface="Cambria"/>
                  <a:sym typeface="Cambria"/>
                </a:rPr>
                <a:t>Prediction Performance – Accuracy, Sensitivity, Specificity, Brier Score, AUC-ROC, MSE</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4"/>
        <p:cNvGrpSpPr/>
        <p:nvPr/>
      </p:nvGrpSpPr>
      <p:grpSpPr>
        <a:xfrm>
          <a:off x="0" y="0"/>
          <a:ext cx="0" cy="0"/>
          <a:chOff x="0" y="0"/>
          <a:chExt cx="0" cy="0"/>
        </a:xfrm>
      </p:grpSpPr>
      <p:sp>
        <p:nvSpPr>
          <p:cNvPr id="505" name="Google Shape;505;p44"/>
          <p:cNvSpPr txBox="1">
            <a:spLocks noGrp="1"/>
          </p:cNvSpPr>
          <p:nvPr>
            <p:ph type="title"/>
          </p:nvPr>
        </p:nvSpPr>
        <p:spPr>
          <a:xfrm>
            <a:off x="646112" y="452718"/>
            <a:ext cx="4165580" cy="140053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lt2"/>
              </a:buClr>
              <a:buSzPct val="100000"/>
              <a:buFont typeface="Cambria"/>
              <a:buNone/>
            </a:pPr>
            <a:r>
              <a:rPr lang="en-US" sz="3300" b="1">
                <a:latin typeface="Cambria"/>
                <a:ea typeface="Cambria"/>
                <a:cs typeface="Cambria"/>
                <a:sym typeface="Cambria"/>
              </a:rPr>
              <a:t>Logistic Regression with Shrinkage Priors </a:t>
            </a:r>
            <a:endParaRPr/>
          </a:p>
        </p:txBody>
      </p:sp>
      <p:sp>
        <p:nvSpPr>
          <p:cNvPr id="506" name="Google Shape;506;p44"/>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07" name="Google Shape;507;p44"/>
          <p:cNvSpPr/>
          <p:nvPr/>
        </p:nvSpPr>
        <p:spPr>
          <a:xfrm rot="-5400000">
            <a:off x="2450577"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508" name="Google Shape;508;p44"/>
          <p:cNvSpPr/>
          <p:nvPr/>
        </p:nvSpPr>
        <p:spPr>
          <a:xfrm>
            <a:off x="6094411" y="0"/>
            <a:ext cx="6098008"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509" name="Google Shape;509;p44" descr="Graphical user interface, text&#10;&#10;Description automatically generated"/>
          <p:cNvPicPr preferRelativeResize="0"/>
          <p:nvPr/>
        </p:nvPicPr>
        <p:blipFill rotWithShape="1">
          <a:blip r:embed="rId4">
            <a:alphaModFix/>
          </a:blip>
          <a:srcRect/>
          <a:stretch/>
        </p:blipFill>
        <p:spPr>
          <a:xfrm>
            <a:off x="6094410" y="959238"/>
            <a:ext cx="5449471" cy="1539476"/>
          </a:xfrm>
          <a:prstGeom prst="rect">
            <a:avLst/>
          </a:prstGeom>
          <a:noFill/>
          <a:ln>
            <a:noFill/>
          </a:ln>
        </p:spPr>
      </p:pic>
      <p:sp>
        <p:nvSpPr>
          <p:cNvPr id="510" name="Google Shape;510;p44"/>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4"/>
          <p:cNvSpPr txBox="1">
            <a:spLocks noGrp="1"/>
          </p:cNvSpPr>
          <p:nvPr>
            <p:ph type="body" idx="1"/>
          </p:nvPr>
        </p:nvSpPr>
        <p:spPr>
          <a:xfrm>
            <a:off x="646113" y="2052918"/>
            <a:ext cx="4165146"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latin typeface="Cambria"/>
                <a:ea typeface="Cambria"/>
                <a:cs typeface="Cambria"/>
                <a:sym typeface="Cambria"/>
              </a:rPr>
              <a:t>Need to sample from an intractable density</a:t>
            </a:r>
            <a:endParaRPr/>
          </a:p>
          <a:p>
            <a:pPr marL="342900" lvl="0" indent="-342900" algn="l" rtl="0">
              <a:spcBef>
                <a:spcPts val="1000"/>
              </a:spcBef>
              <a:spcAft>
                <a:spcPts val="0"/>
              </a:spcAft>
              <a:buSzPts val="1600"/>
              <a:buChar char="►"/>
            </a:pPr>
            <a:r>
              <a:rPr lang="en-US">
                <a:latin typeface="Cambria"/>
                <a:ea typeface="Cambria"/>
                <a:cs typeface="Cambria"/>
                <a:sym typeface="Cambria"/>
              </a:rPr>
              <a:t>Data Augmentation = Posterior distributions in closed form, Gibbs Sampling</a:t>
            </a:r>
            <a:endParaRPr/>
          </a:p>
          <a:p>
            <a:pPr marL="342900" lvl="0" indent="-241300" algn="l" rtl="0">
              <a:spcBef>
                <a:spcPts val="1000"/>
              </a:spcBef>
              <a:spcAft>
                <a:spcPts val="0"/>
              </a:spcAft>
              <a:buSzPts val="1600"/>
              <a:buNone/>
            </a:pPr>
            <a:endParaRPr>
              <a:latin typeface="Cambria"/>
              <a:ea typeface="Cambria"/>
              <a:cs typeface="Cambria"/>
              <a:sym typeface="Cambria"/>
            </a:endParaRPr>
          </a:p>
        </p:txBody>
      </p:sp>
      <p:pic>
        <p:nvPicPr>
          <p:cNvPr id="512" name="Google Shape;512;p44"/>
          <p:cNvPicPr preferRelativeResize="0"/>
          <p:nvPr/>
        </p:nvPicPr>
        <p:blipFill rotWithShape="1">
          <a:blip r:embed="rId5">
            <a:alphaModFix/>
          </a:blip>
          <a:srcRect/>
          <a:stretch/>
        </p:blipFill>
        <p:spPr>
          <a:xfrm>
            <a:off x="6315515" y="3006197"/>
            <a:ext cx="5007261" cy="32422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45"/>
          <p:cNvSpPr txBox="1">
            <a:spLocks noGrp="1"/>
          </p:cNvSpPr>
          <p:nvPr>
            <p:ph type="title"/>
          </p:nvPr>
        </p:nvSpPr>
        <p:spPr>
          <a:xfrm>
            <a:off x="648931" y="629266"/>
            <a:ext cx="4166510" cy="162232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2"/>
              </a:buClr>
              <a:buSzPts val="3600"/>
              <a:buFont typeface="Cambria"/>
              <a:buNone/>
            </a:pPr>
            <a:r>
              <a:rPr lang="en-US" sz="3600" b="1">
                <a:latin typeface="Cambria"/>
                <a:ea typeface="Cambria"/>
                <a:cs typeface="Cambria"/>
                <a:sym typeface="Cambria"/>
              </a:rPr>
              <a:t>Polya-Gamma Data Augmentation</a:t>
            </a:r>
            <a:endParaRPr/>
          </a:p>
        </p:txBody>
      </p:sp>
      <p:sp>
        <p:nvSpPr>
          <p:cNvPr id="519" name="Google Shape;519;p45"/>
          <p:cNvSpPr txBox="1">
            <a:spLocks noGrp="1"/>
          </p:cNvSpPr>
          <p:nvPr>
            <p:ph type="body" idx="1"/>
          </p:nvPr>
        </p:nvSpPr>
        <p:spPr>
          <a:xfrm>
            <a:off x="648931" y="2438400"/>
            <a:ext cx="4166509" cy="3785419"/>
          </a:xfrm>
          <a:prstGeom prst="rect">
            <a:avLst/>
          </a:prstGeom>
          <a:blipFill rotWithShape="1">
            <a:blip r:embed="rId4">
              <a:alphaModFix/>
            </a:blip>
            <a:stretch>
              <a:fillRect l="-583" t="-804" r="-2483"/>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sp>
        <p:nvSpPr>
          <p:cNvPr id="520" name="Google Shape;520;p45"/>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1" name="Google Shape;521;p45"/>
          <p:cNvSpPr/>
          <p:nvPr/>
        </p:nvSpPr>
        <p:spPr>
          <a:xfrm>
            <a:off x="6093992" y="0"/>
            <a:ext cx="609842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22" name="Google Shape;522;p45"/>
          <p:cNvSpPr/>
          <p:nvPr/>
        </p:nvSpPr>
        <p:spPr>
          <a:xfrm rot="-5400000">
            <a:off x="2450577"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23" name="Google Shape;523;p45"/>
          <p:cNvPicPr preferRelativeResize="0"/>
          <p:nvPr/>
        </p:nvPicPr>
        <p:blipFill rotWithShape="1">
          <a:blip r:embed="rId5">
            <a:alphaModFix/>
          </a:blip>
          <a:srcRect/>
          <a:stretch/>
        </p:blipFill>
        <p:spPr>
          <a:xfrm>
            <a:off x="6093992" y="1180919"/>
            <a:ext cx="5449889" cy="4496158"/>
          </a:xfrm>
          <a:prstGeom prst="rect">
            <a:avLst/>
          </a:prstGeom>
          <a:noFill/>
          <a:ln>
            <a:noFill/>
          </a:ln>
        </p:spPr>
      </p:pic>
      <p:sp>
        <p:nvSpPr>
          <p:cNvPr id="524" name="Google Shape;524;p45"/>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Posterior Distribution with Horseshoe and Polya Gamma in Logistic Regression</a:t>
            </a:r>
            <a:endParaRPr/>
          </a:p>
        </p:txBody>
      </p:sp>
      <p:pic>
        <p:nvPicPr>
          <p:cNvPr id="531" name="Google Shape;531;p46"/>
          <p:cNvPicPr preferRelativeResize="0">
            <a:picLocks noGrp="1"/>
          </p:cNvPicPr>
          <p:nvPr>
            <p:ph type="body" idx="1"/>
          </p:nvPr>
        </p:nvPicPr>
        <p:blipFill rotWithShape="1">
          <a:blip r:embed="rId3">
            <a:alphaModFix/>
          </a:blip>
          <a:srcRect/>
          <a:stretch/>
        </p:blipFill>
        <p:spPr>
          <a:xfrm>
            <a:off x="2441301" y="2448878"/>
            <a:ext cx="6718214" cy="4195762"/>
          </a:xfrm>
          <a:prstGeom prst="rect">
            <a:avLst/>
          </a:prstGeom>
          <a:noFill/>
          <a:ln>
            <a:noFill/>
          </a:ln>
        </p:spPr>
      </p:pic>
      <p:sp>
        <p:nvSpPr>
          <p:cNvPr id="532" name="Google Shape;532;p46"/>
          <p:cNvSpPr/>
          <p:nvPr/>
        </p:nvSpPr>
        <p:spPr>
          <a:xfrm>
            <a:off x="5080000" y="3752849"/>
            <a:ext cx="3959381" cy="685801"/>
          </a:xfrm>
          <a:prstGeom prst="rect">
            <a:avLst/>
          </a:prstGeom>
          <a:noFill/>
          <a:ln w="38100"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Conditional Distributions</a:t>
            </a:r>
            <a:br>
              <a:rPr lang="en-US" b="1">
                <a:latin typeface="Cambria"/>
                <a:ea typeface="Cambria"/>
                <a:cs typeface="Cambria"/>
                <a:sym typeface="Cambria"/>
              </a:rPr>
            </a:br>
            <a:endParaRPr b="1">
              <a:latin typeface="Cambria"/>
              <a:ea typeface="Cambria"/>
              <a:cs typeface="Cambria"/>
              <a:sym typeface="Cambria"/>
            </a:endParaRPr>
          </a:p>
        </p:txBody>
      </p:sp>
      <p:pic>
        <p:nvPicPr>
          <p:cNvPr id="539" name="Google Shape;539;p47"/>
          <p:cNvPicPr preferRelativeResize="0">
            <a:picLocks noGrp="1"/>
          </p:cNvPicPr>
          <p:nvPr>
            <p:ph type="body" idx="1"/>
          </p:nvPr>
        </p:nvPicPr>
        <p:blipFill rotWithShape="1">
          <a:blip r:embed="rId3">
            <a:alphaModFix/>
          </a:blip>
          <a:srcRect/>
          <a:stretch/>
        </p:blipFill>
        <p:spPr>
          <a:xfrm>
            <a:off x="1126416" y="2052638"/>
            <a:ext cx="8900943" cy="4195762"/>
          </a:xfrm>
          <a:prstGeom prst="rect">
            <a:avLst/>
          </a:prstGeom>
          <a:noFill/>
          <a:ln>
            <a:noFill/>
          </a:ln>
        </p:spPr>
      </p:pic>
      <p:sp>
        <p:nvSpPr>
          <p:cNvPr id="540" name="Google Shape;540;p47"/>
          <p:cNvSpPr/>
          <p:nvPr/>
        </p:nvSpPr>
        <p:spPr>
          <a:xfrm>
            <a:off x="2393674" y="2863450"/>
            <a:ext cx="7075446" cy="565550"/>
          </a:xfrm>
          <a:prstGeom prst="rect">
            <a:avLst/>
          </a:prstGeom>
          <a:noFill/>
          <a:ln w="4127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41" name="Google Shape;541;p47"/>
          <p:cNvSpPr/>
          <p:nvPr/>
        </p:nvSpPr>
        <p:spPr>
          <a:xfrm>
            <a:off x="5146150" y="5578723"/>
            <a:ext cx="404643" cy="481551"/>
          </a:xfrm>
          <a:prstGeom prst="ellipse">
            <a:avLst/>
          </a:prstGeom>
          <a:noFill/>
          <a:ln w="2222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8"/>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Conditional Distributions</a:t>
            </a:r>
            <a:br>
              <a:rPr lang="en-US" b="1">
                <a:latin typeface="Cambria"/>
                <a:ea typeface="Cambria"/>
                <a:cs typeface="Cambria"/>
                <a:sym typeface="Cambria"/>
              </a:rPr>
            </a:br>
            <a:endParaRPr/>
          </a:p>
        </p:txBody>
      </p:sp>
      <p:pic>
        <p:nvPicPr>
          <p:cNvPr id="548" name="Google Shape;548;p48"/>
          <p:cNvPicPr preferRelativeResize="0">
            <a:picLocks noGrp="1"/>
          </p:cNvPicPr>
          <p:nvPr>
            <p:ph type="body" idx="1"/>
          </p:nvPr>
        </p:nvPicPr>
        <p:blipFill rotWithShape="1">
          <a:blip r:embed="rId3">
            <a:alphaModFix/>
          </a:blip>
          <a:srcRect/>
          <a:stretch/>
        </p:blipFill>
        <p:spPr>
          <a:xfrm>
            <a:off x="2491491" y="2052638"/>
            <a:ext cx="6170794" cy="4195762"/>
          </a:xfrm>
          <a:prstGeom prst="rect">
            <a:avLst/>
          </a:prstGeom>
          <a:noFill/>
          <a:ln>
            <a:noFill/>
          </a:ln>
        </p:spPr>
      </p:pic>
      <p:sp>
        <p:nvSpPr>
          <p:cNvPr id="549" name="Google Shape;549;p48"/>
          <p:cNvSpPr/>
          <p:nvPr/>
        </p:nvSpPr>
        <p:spPr>
          <a:xfrm>
            <a:off x="6854013" y="2703443"/>
            <a:ext cx="404643" cy="481551"/>
          </a:xfrm>
          <a:prstGeom prst="ellipse">
            <a:avLst/>
          </a:prstGeom>
          <a:noFill/>
          <a:ln w="2222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0" name="Google Shape;550;p48"/>
          <p:cNvSpPr/>
          <p:nvPr/>
        </p:nvSpPr>
        <p:spPr>
          <a:xfrm>
            <a:off x="6651691" y="4150519"/>
            <a:ext cx="404643" cy="481551"/>
          </a:xfrm>
          <a:prstGeom prst="ellipse">
            <a:avLst/>
          </a:prstGeom>
          <a:noFill/>
          <a:ln w="2222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551" name="Google Shape;551;p48"/>
          <p:cNvSpPr/>
          <p:nvPr/>
        </p:nvSpPr>
        <p:spPr>
          <a:xfrm>
            <a:off x="6925133" y="5598478"/>
            <a:ext cx="404643" cy="481551"/>
          </a:xfrm>
          <a:prstGeom prst="ellipse">
            <a:avLst/>
          </a:prstGeom>
          <a:noFill/>
          <a:ln w="2222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000"/>
              <a:buFont typeface="Cambria"/>
              <a:buNone/>
            </a:pPr>
            <a:r>
              <a:rPr lang="en-US" sz="4000" b="1">
                <a:latin typeface="Cambria"/>
                <a:ea typeface="Cambria"/>
                <a:cs typeface="Cambria"/>
                <a:sym typeface="Cambria"/>
              </a:rPr>
              <a:t>Multinomial Logistic Regression with Shrinkage Prior </a:t>
            </a:r>
            <a:endParaRPr/>
          </a:p>
        </p:txBody>
      </p:sp>
      <p:pic>
        <p:nvPicPr>
          <p:cNvPr id="558" name="Google Shape;558;p49"/>
          <p:cNvPicPr preferRelativeResize="0">
            <a:picLocks noGrp="1"/>
          </p:cNvPicPr>
          <p:nvPr>
            <p:ph type="body" idx="1"/>
          </p:nvPr>
        </p:nvPicPr>
        <p:blipFill rotWithShape="1">
          <a:blip r:embed="rId3">
            <a:alphaModFix/>
          </a:blip>
          <a:srcRect/>
          <a:stretch/>
        </p:blipFill>
        <p:spPr>
          <a:xfrm>
            <a:off x="956619" y="1900526"/>
            <a:ext cx="6686306" cy="1626966"/>
          </a:xfrm>
          <a:prstGeom prst="rect">
            <a:avLst/>
          </a:prstGeom>
          <a:noFill/>
          <a:ln>
            <a:noFill/>
          </a:ln>
        </p:spPr>
      </p:pic>
      <p:pic>
        <p:nvPicPr>
          <p:cNvPr id="559" name="Google Shape;559;p49"/>
          <p:cNvPicPr preferRelativeResize="0"/>
          <p:nvPr/>
        </p:nvPicPr>
        <p:blipFill rotWithShape="1">
          <a:blip r:embed="rId4">
            <a:alphaModFix/>
          </a:blip>
          <a:srcRect/>
          <a:stretch/>
        </p:blipFill>
        <p:spPr>
          <a:xfrm>
            <a:off x="956619" y="3869411"/>
            <a:ext cx="4939356" cy="1048850"/>
          </a:xfrm>
          <a:prstGeom prst="rect">
            <a:avLst/>
          </a:prstGeom>
          <a:noFill/>
          <a:ln>
            <a:noFill/>
          </a:ln>
        </p:spPr>
      </p:pic>
      <p:pic>
        <p:nvPicPr>
          <p:cNvPr id="560" name="Google Shape;560;p49"/>
          <p:cNvPicPr preferRelativeResize="0"/>
          <p:nvPr/>
        </p:nvPicPr>
        <p:blipFill rotWithShape="1">
          <a:blip r:embed="rId5">
            <a:alphaModFix/>
          </a:blip>
          <a:srcRect/>
          <a:stretch/>
        </p:blipFill>
        <p:spPr>
          <a:xfrm>
            <a:off x="956619" y="5065392"/>
            <a:ext cx="6539556" cy="1632187"/>
          </a:xfrm>
          <a:prstGeom prst="rect">
            <a:avLst/>
          </a:prstGeom>
          <a:noFill/>
          <a:ln>
            <a:noFill/>
          </a:ln>
        </p:spPr>
      </p:pic>
      <p:sp>
        <p:nvSpPr>
          <p:cNvPr id="561" name="Google Shape;561;p49"/>
          <p:cNvSpPr txBox="1"/>
          <p:nvPr/>
        </p:nvSpPr>
        <p:spPr>
          <a:xfrm>
            <a:off x="7781925" y="2408259"/>
            <a:ext cx="176489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Model</a:t>
            </a:r>
            <a:endParaRPr/>
          </a:p>
        </p:txBody>
      </p:sp>
      <p:sp>
        <p:nvSpPr>
          <p:cNvPr id="562" name="Google Shape;562;p49"/>
          <p:cNvSpPr txBox="1"/>
          <p:nvPr/>
        </p:nvSpPr>
        <p:spPr>
          <a:xfrm>
            <a:off x="6219825" y="3945611"/>
            <a:ext cx="51054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Full conditional with shrinkage prior for coefficients of each class</a:t>
            </a:r>
            <a:endParaRPr/>
          </a:p>
        </p:txBody>
      </p:sp>
      <p:sp>
        <p:nvSpPr>
          <p:cNvPr id="563" name="Google Shape;563;p49"/>
          <p:cNvSpPr txBox="1"/>
          <p:nvPr/>
        </p:nvSpPr>
        <p:spPr>
          <a:xfrm>
            <a:off x="8239125" y="5331619"/>
            <a:ext cx="3086100"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Posterior distribution for each class with data augmentation and shrinkage priors on β</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0"/>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Negative Binomial Regression with Shrinkage Priors</a:t>
            </a:r>
            <a:endParaRPr/>
          </a:p>
        </p:txBody>
      </p:sp>
      <p:pic>
        <p:nvPicPr>
          <p:cNvPr id="570" name="Google Shape;570;p50"/>
          <p:cNvPicPr preferRelativeResize="0">
            <a:picLocks noGrp="1"/>
          </p:cNvPicPr>
          <p:nvPr>
            <p:ph type="body" idx="1"/>
          </p:nvPr>
        </p:nvPicPr>
        <p:blipFill rotWithShape="1">
          <a:blip r:embed="rId3">
            <a:alphaModFix/>
          </a:blip>
          <a:srcRect/>
          <a:stretch/>
        </p:blipFill>
        <p:spPr>
          <a:xfrm>
            <a:off x="987347" y="3696404"/>
            <a:ext cx="5886299" cy="1036500"/>
          </a:xfrm>
          <a:prstGeom prst="rect">
            <a:avLst/>
          </a:prstGeom>
          <a:noFill/>
          <a:ln>
            <a:noFill/>
          </a:ln>
        </p:spPr>
      </p:pic>
      <p:pic>
        <p:nvPicPr>
          <p:cNvPr id="571" name="Google Shape;571;p50"/>
          <p:cNvPicPr preferRelativeResize="0"/>
          <p:nvPr/>
        </p:nvPicPr>
        <p:blipFill rotWithShape="1">
          <a:blip r:embed="rId4">
            <a:alphaModFix/>
          </a:blip>
          <a:srcRect/>
          <a:stretch/>
        </p:blipFill>
        <p:spPr>
          <a:xfrm>
            <a:off x="987347" y="2033716"/>
            <a:ext cx="5779663" cy="839573"/>
          </a:xfrm>
          <a:prstGeom prst="rect">
            <a:avLst/>
          </a:prstGeom>
          <a:noFill/>
          <a:ln>
            <a:noFill/>
          </a:ln>
        </p:spPr>
      </p:pic>
      <p:sp>
        <p:nvSpPr>
          <p:cNvPr id="572" name="Google Shape;572;p50"/>
          <p:cNvSpPr txBox="1"/>
          <p:nvPr/>
        </p:nvSpPr>
        <p:spPr>
          <a:xfrm>
            <a:off x="7781925" y="2408259"/>
            <a:ext cx="176489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Model</a:t>
            </a:r>
            <a:endParaRPr/>
          </a:p>
        </p:txBody>
      </p:sp>
      <p:sp>
        <p:nvSpPr>
          <p:cNvPr id="573" name="Google Shape;573;p50"/>
          <p:cNvSpPr txBox="1"/>
          <p:nvPr/>
        </p:nvSpPr>
        <p:spPr>
          <a:xfrm>
            <a:off x="7781925" y="4049632"/>
            <a:ext cx="176489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Likelihood</a:t>
            </a:r>
            <a:endParaRPr/>
          </a:p>
        </p:txBody>
      </p:sp>
      <p:sp>
        <p:nvSpPr>
          <p:cNvPr id="574" name="Google Shape;574;p50"/>
          <p:cNvSpPr txBox="1"/>
          <p:nvPr/>
        </p:nvSpPr>
        <p:spPr>
          <a:xfrm>
            <a:off x="1087120" y="5557520"/>
            <a:ext cx="5344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Shinkage priors   with 	PG augmentation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Zero-Inflated Negative Binomial Regression with Shrinkage Priors</a:t>
            </a:r>
            <a:endParaRPr b="1">
              <a:latin typeface="Cambria"/>
              <a:ea typeface="Cambria"/>
              <a:cs typeface="Cambria"/>
              <a:sym typeface="Cambria"/>
            </a:endParaRPr>
          </a:p>
        </p:txBody>
      </p:sp>
      <p:pic>
        <p:nvPicPr>
          <p:cNvPr id="581" name="Google Shape;581;p51"/>
          <p:cNvPicPr preferRelativeResize="0">
            <a:picLocks noGrp="1"/>
          </p:cNvPicPr>
          <p:nvPr>
            <p:ph type="body" idx="1"/>
          </p:nvPr>
        </p:nvPicPr>
        <p:blipFill rotWithShape="1">
          <a:blip r:embed="rId3">
            <a:alphaModFix/>
          </a:blip>
          <a:srcRect/>
          <a:stretch/>
        </p:blipFill>
        <p:spPr>
          <a:xfrm>
            <a:off x="1358136" y="2365382"/>
            <a:ext cx="6716343" cy="1629797"/>
          </a:xfrm>
          <a:prstGeom prst="rect">
            <a:avLst/>
          </a:prstGeom>
          <a:noFill/>
          <a:ln>
            <a:noFill/>
          </a:ln>
        </p:spPr>
      </p:pic>
      <p:pic>
        <p:nvPicPr>
          <p:cNvPr id="582" name="Google Shape;582;p51"/>
          <p:cNvPicPr preferRelativeResize="0"/>
          <p:nvPr/>
        </p:nvPicPr>
        <p:blipFill rotWithShape="1">
          <a:blip r:embed="rId4">
            <a:alphaModFix/>
          </a:blip>
          <a:srcRect/>
          <a:stretch/>
        </p:blipFill>
        <p:spPr>
          <a:xfrm>
            <a:off x="1358136" y="4507313"/>
            <a:ext cx="2613047" cy="844820"/>
          </a:xfrm>
          <a:prstGeom prst="rect">
            <a:avLst/>
          </a:prstGeom>
          <a:noFill/>
          <a:ln>
            <a:noFill/>
          </a:ln>
        </p:spPr>
      </p:pic>
      <p:pic>
        <p:nvPicPr>
          <p:cNvPr id="583" name="Google Shape;583;p51"/>
          <p:cNvPicPr preferRelativeResize="0"/>
          <p:nvPr/>
        </p:nvPicPr>
        <p:blipFill rotWithShape="1">
          <a:blip r:embed="rId5">
            <a:alphaModFix/>
          </a:blip>
          <a:srcRect/>
          <a:stretch/>
        </p:blipFill>
        <p:spPr>
          <a:xfrm>
            <a:off x="4940249" y="4507313"/>
            <a:ext cx="4293346" cy="844820"/>
          </a:xfrm>
          <a:prstGeom prst="rect">
            <a:avLst/>
          </a:prstGeom>
          <a:noFill/>
          <a:ln>
            <a:noFill/>
          </a:ln>
        </p:spPr>
      </p:pic>
      <p:sp>
        <p:nvSpPr>
          <p:cNvPr id="584" name="Google Shape;584;p51"/>
          <p:cNvSpPr txBox="1"/>
          <p:nvPr/>
        </p:nvSpPr>
        <p:spPr>
          <a:xfrm>
            <a:off x="7781925" y="2408259"/>
            <a:ext cx="176489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Model</a:t>
            </a:r>
            <a:endParaRPr/>
          </a:p>
        </p:txBody>
      </p:sp>
      <p:sp>
        <p:nvSpPr>
          <p:cNvPr id="585" name="Google Shape;585;p51"/>
          <p:cNvSpPr txBox="1"/>
          <p:nvPr/>
        </p:nvSpPr>
        <p:spPr>
          <a:xfrm>
            <a:off x="9233595" y="4729668"/>
            <a:ext cx="176489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Cambria"/>
                <a:ea typeface="Cambria"/>
                <a:cs typeface="Cambria"/>
                <a:sym typeface="Cambria"/>
              </a:rPr>
              <a:t>Likelihood</a:t>
            </a:r>
            <a:endParaRPr/>
          </a:p>
        </p:txBody>
      </p:sp>
      <p:sp>
        <p:nvSpPr>
          <p:cNvPr id="586" name="Google Shape;586;p51"/>
          <p:cNvSpPr txBox="1"/>
          <p:nvPr/>
        </p:nvSpPr>
        <p:spPr>
          <a:xfrm>
            <a:off x="1420586" y="6041571"/>
            <a:ext cx="792752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mbria"/>
                <a:ea typeface="Cambria"/>
                <a:cs typeface="Cambria"/>
                <a:sym typeface="Cambria"/>
              </a:rPr>
              <a:t>Shrinkage priors on both α and β and data augmentation for both the parts.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755277" y="542322"/>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Objective</a:t>
            </a:r>
            <a:endParaRPr/>
          </a:p>
        </p:txBody>
      </p:sp>
      <p:grpSp>
        <p:nvGrpSpPr>
          <p:cNvPr id="234" name="Google Shape;234;p25"/>
          <p:cNvGrpSpPr/>
          <p:nvPr/>
        </p:nvGrpSpPr>
        <p:grpSpPr>
          <a:xfrm>
            <a:off x="2505283" y="1387545"/>
            <a:ext cx="7036652" cy="4723411"/>
            <a:chOff x="1099393" y="27375"/>
            <a:chExt cx="7036652" cy="4723411"/>
          </a:xfrm>
        </p:grpSpPr>
        <p:sp>
          <p:nvSpPr>
            <p:cNvPr id="235" name="Google Shape;235;p25"/>
            <p:cNvSpPr/>
            <p:nvPr/>
          </p:nvSpPr>
          <p:spPr>
            <a:xfrm rot="5400000">
              <a:off x="1426506" y="1396031"/>
              <a:ext cx="1234669" cy="1405628"/>
            </a:xfrm>
            <a:prstGeom prst="bentUpArrow">
              <a:avLst>
                <a:gd name="adj1" fmla="val 32840"/>
                <a:gd name="adj2" fmla="val 25000"/>
                <a:gd name="adj3" fmla="val 35780"/>
              </a:avLst>
            </a:prstGeom>
            <a:solidFill>
              <a:srgbClr val="D8EABB"/>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1099393" y="27375"/>
              <a:ext cx="2078457" cy="1454852"/>
            </a:xfrm>
            <a:prstGeom prst="roundRect">
              <a:avLst>
                <a:gd name="adj" fmla="val 16670"/>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5"/>
            <p:cNvSpPr txBox="1"/>
            <p:nvPr/>
          </p:nvSpPr>
          <p:spPr>
            <a:xfrm>
              <a:off x="1170426" y="98408"/>
              <a:ext cx="1936391" cy="131278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dk1"/>
                </a:buClr>
                <a:buSzPts val="2000"/>
                <a:buFont typeface="Century Gothic"/>
                <a:buNone/>
              </a:pPr>
              <a:r>
                <a:rPr lang="en-US" sz="2000" b="1" i="0" u="none" strike="noStrike" cap="none">
                  <a:solidFill>
                    <a:schemeClr val="dk1"/>
                  </a:solidFill>
                  <a:latin typeface="Century Gothic"/>
                  <a:ea typeface="Century Gothic"/>
                  <a:cs typeface="Century Gothic"/>
                  <a:sym typeface="Century Gothic"/>
                </a:rPr>
                <a:t>Bayesian Shrinkage Priors </a:t>
              </a:r>
              <a:endParaRPr/>
            </a:p>
          </p:txBody>
        </p:sp>
        <p:sp>
          <p:nvSpPr>
            <p:cNvPr id="238" name="Google Shape;238;p25"/>
            <p:cNvSpPr/>
            <p:nvPr/>
          </p:nvSpPr>
          <p:spPr>
            <a:xfrm>
              <a:off x="3177850" y="166128"/>
              <a:ext cx="1511671" cy="11758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5"/>
            <p:cNvSpPr txBox="1"/>
            <p:nvPr/>
          </p:nvSpPr>
          <p:spPr>
            <a:xfrm>
              <a:off x="3177850" y="166128"/>
              <a:ext cx="1511671" cy="1175876"/>
            </a:xfrm>
            <a:prstGeom prst="rect">
              <a:avLst/>
            </a:prstGeom>
            <a:noFill/>
            <a:ln>
              <a:noFill/>
            </a:ln>
          </p:spPr>
          <p:txBody>
            <a:bodyPr spcFirstLastPara="1" wrap="square" lIns="76200" tIns="76200" rIns="76200" bIns="76200" anchor="ctr" anchorCtr="0">
              <a:noAutofit/>
            </a:bodyPr>
            <a:lstStyle/>
            <a:p>
              <a:pPr marL="171450" marR="0" lvl="1" indent="-171450" algn="l" rtl="0">
                <a:lnSpc>
                  <a:spcPct val="90000"/>
                </a:lnSpc>
                <a:spcBef>
                  <a:spcPts val="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Penalized Regression</a:t>
              </a:r>
              <a:endParaRPr/>
            </a:p>
          </p:txBody>
        </p:sp>
        <p:sp>
          <p:nvSpPr>
            <p:cNvPr id="240" name="Google Shape;240;p25"/>
            <p:cNvSpPr/>
            <p:nvPr/>
          </p:nvSpPr>
          <p:spPr>
            <a:xfrm rot="5400000">
              <a:off x="3149768" y="3030311"/>
              <a:ext cx="1234669" cy="1405628"/>
            </a:xfrm>
            <a:prstGeom prst="bentUpArrow">
              <a:avLst>
                <a:gd name="adj1" fmla="val 32840"/>
                <a:gd name="adj2" fmla="val 25000"/>
                <a:gd name="adj3" fmla="val 35780"/>
              </a:avLst>
            </a:prstGeom>
            <a:solidFill>
              <a:srgbClr val="D8EABB"/>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p:nvPr/>
          </p:nvSpPr>
          <p:spPr>
            <a:xfrm>
              <a:off x="2822655" y="1661655"/>
              <a:ext cx="2078457" cy="1454852"/>
            </a:xfrm>
            <a:prstGeom prst="roundRect">
              <a:avLst>
                <a:gd name="adj" fmla="val 16670"/>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5"/>
            <p:cNvSpPr txBox="1"/>
            <p:nvPr/>
          </p:nvSpPr>
          <p:spPr>
            <a:xfrm>
              <a:off x="2893688" y="1732688"/>
              <a:ext cx="1936391" cy="131278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dk1"/>
                </a:buClr>
                <a:buSzPts val="2000"/>
                <a:buFont typeface="Century Gothic"/>
                <a:buNone/>
              </a:pPr>
              <a:r>
                <a:rPr lang="en-US" sz="2000" b="1" i="0" u="none" strike="noStrike" cap="none">
                  <a:solidFill>
                    <a:schemeClr val="dk1"/>
                  </a:solidFill>
                  <a:latin typeface="Century Gothic"/>
                  <a:ea typeface="Century Gothic"/>
                  <a:cs typeface="Century Gothic"/>
                  <a:sym typeface="Century Gothic"/>
                </a:rPr>
                <a:t>Response: Count and Categorical</a:t>
              </a:r>
              <a:endParaRPr/>
            </a:p>
          </p:txBody>
        </p:sp>
        <p:sp>
          <p:nvSpPr>
            <p:cNvPr id="243" name="Google Shape;243;p25"/>
            <p:cNvSpPr/>
            <p:nvPr/>
          </p:nvSpPr>
          <p:spPr>
            <a:xfrm>
              <a:off x="4901112" y="1800408"/>
              <a:ext cx="1511671" cy="11758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5"/>
            <p:cNvSpPr txBox="1"/>
            <p:nvPr/>
          </p:nvSpPr>
          <p:spPr>
            <a:xfrm>
              <a:off x="4901112" y="1800408"/>
              <a:ext cx="1511671" cy="1175876"/>
            </a:xfrm>
            <a:prstGeom prst="rect">
              <a:avLst/>
            </a:prstGeom>
            <a:noFill/>
            <a:ln>
              <a:noFill/>
            </a:ln>
          </p:spPr>
          <p:txBody>
            <a:bodyPr spcFirstLastPara="1" wrap="square" lIns="76200" tIns="76200" rIns="76200" bIns="76200" anchor="ctr" anchorCtr="0">
              <a:noAutofit/>
            </a:bodyPr>
            <a:lstStyle/>
            <a:p>
              <a:pPr marL="171450" marR="0" lvl="1" indent="-171450" algn="l" rtl="0">
                <a:lnSpc>
                  <a:spcPct val="90000"/>
                </a:lnSpc>
                <a:spcBef>
                  <a:spcPts val="0"/>
                </a:spcBef>
                <a:spcAft>
                  <a:spcPts val="0"/>
                </a:spcAft>
                <a:buClr>
                  <a:schemeClr val="dk1"/>
                </a:buClr>
                <a:buSzPts val="1600"/>
                <a:buFont typeface="Century Gothic"/>
                <a:buChar char="•"/>
              </a:pPr>
              <a:r>
                <a:rPr lang="en-US" sz="1600" b="1" i="0" u="none" strike="noStrike" cap="none">
                  <a:solidFill>
                    <a:schemeClr val="dk1"/>
                  </a:solidFill>
                  <a:latin typeface="Century Gothic"/>
                  <a:ea typeface="Century Gothic"/>
                  <a:cs typeface="Century Gothic"/>
                  <a:sym typeface="Century Gothic"/>
                </a:rPr>
                <a:t>Logistic &amp; Negative Binomial </a:t>
              </a:r>
              <a:endParaRPr/>
            </a:p>
          </p:txBody>
        </p:sp>
        <p:sp>
          <p:nvSpPr>
            <p:cNvPr id="245" name="Google Shape;245;p25"/>
            <p:cNvSpPr/>
            <p:nvPr/>
          </p:nvSpPr>
          <p:spPr>
            <a:xfrm>
              <a:off x="4545917" y="3295934"/>
              <a:ext cx="2078457" cy="1454852"/>
            </a:xfrm>
            <a:prstGeom prst="roundRect">
              <a:avLst>
                <a:gd name="adj" fmla="val 16670"/>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txBox="1"/>
            <p:nvPr/>
          </p:nvSpPr>
          <p:spPr>
            <a:xfrm>
              <a:off x="4616950" y="3366967"/>
              <a:ext cx="1936391" cy="1312786"/>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dk1"/>
                </a:buClr>
                <a:buSzPts val="2000"/>
                <a:buFont typeface="Century Gothic"/>
                <a:buNone/>
              </a:pPr>
              <a:r>
                <a:rPr lang="en-US" sz="2000" b="1" i="0" u="none" strike="noStrike" cap="none">
                  <a:solidFill>
                    <a:schemeClr val="dk1"/>
                  </a:solidFill>
                  <a:latin typeface="Century Gothic"/>
                  <a:ea typeface="Century Gothic"/>
                  <a:cs typeface="Century Gothic"/>
                  <a:sym typeface="Century Gothic"/>
                </a:rPr>
                <a:t>Horseshoe, Dirichlet Laplace, Double Pareto</a:t>
              </a:r>
              <a:endParaRPr/>
            </a:p>
          </p:txBody>
        </p:sp>
        <p:sp>
          <p:nvSpPr>
            <p:cNvPr id="247" name="Google Shape;247;p25"/>
            <p:cNvSpPr/>
            <p:nvPr/>
          </p:nvSpPr>
          <p:spPr>
            <a:xfrm>
              <a:off x="6624374" y="3434688"/>
              <a:ext cx="1511671" cy="11758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txBox="1"/>
            <p:nvPr/>
          </p:nvSpPr>
          <p:spPr>
            <a:xfrm>
              <a:off x="6624374" y="3434688"/>
              <a:ext cx="1511671" cy="1175876"/>
            </a:xfrm>
            <a:prstGeom prst="rect">
              <a:avLst/>
            </a:prstGeom>
            <a:noFill/>
            <a:ln>
              <a:noFill/>
            </a:ln>
          </p:spPr>
          <p:txBody>
            <a:bodyPr spcFirstLastPara="1" wrap="square" lIns="87625" tIns="87625" rIns="87625" bIns="87625" anchor="ctr" anchorCtr="0">
              <a:noAutofit/>
            </a:bodyPr>
            <a:lstStyle/>
            <a:p>
              <a:pPr marL="171450" marR="0" lvl="1" indent="-171450" algn="l" rtl="0">
                <a:lnSpc>
                  <a:spcPct val="90000"/>
                </a:lnSpc>
                <a:spcBef>
                  <a:spcPts val="0"/>
                </a:spcBef>
                <a:spcAft>
                  <a:spcPts val="0"/>
                </a:spcAft>
                <a:buClr>
                  <a:schemeClr val="dk1"/>
                </a:buClr>
                <a:buSzPts val="1800"/>
                <a:buFont typeface="Century Gothic"/>
                <a:buChar char="•"/>
              </a:pPr>
              <a:r>
                <a:rPr lang="en-US" sz="1800" b="1" i="0" u="none" strike="noStrike" cap="none">
                  <a:solidFill>
                    <a:schemeClr val="dk1"/>
                  </a:solidFill>
                  <a:latin typeface="Century Gothic"/>
                  <a:ea typeface="Century Gothic"/>
                  <a:cs typeface="Century Gothic"/>
                  <a:sym typeface="Century Gothic"/>
                </a:rPr>
                <a:t>Lasso, Ridge, Elastic Net</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1"/>
        <p:cNvGrpSpPr/>
        <p:nvPr/>
      </p:nvGrpSpPr>
      <p:grpSpPr>
        <a:xfrm>
          <a:off x="0" y="0"/>
          <a:ext cx="0" cy="0"/>
          <a:chOff x="0" y="0"/>
          <a:chExt cx="0" cy="0"/>
        </a:xfrm>
      </p:grpSpPr>
      <p:pic>
        <p:nvPicPr>
          <p:cNvPr id="592" name="Google Shape;592;p52"/>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593" name="Google Shape;593;p52"/>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594" name="Google Shape;594;p52"/>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p52"/>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596" name="Google Shape;596;p52"/>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597" name="Google Shape;597;p5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8" name="Google Shape;598;p52" descr="Light bulb on yellow background with sketched light beams and cord"/>
          <p:cNvPicPr preferRelativeResize="0"/>
          <p:nvPr/>
        </p:nvPicPr>
        <p:blipFill rotWithShape="1">
          <a:blip r:embed="rId8">
            <a:alphaModFix amt="25000"/>
          </a:blip>
          <a:srcRect t="8537"/>
          <a:stretch/>
        </p:blipFill>
        <p:spPr>
          <a:xfrm>
            <a:off x="20" y="10"/>
            <a:ext cx="12191980" cy="6857990"/>
          </a:xfrm>
          <a:prstGeom prst="rect">
            <a:avLst/>
          </a:prstGeom>
          <a:noFill/>
          <a:ln>
            <a:noFill/>
          </a:ln>
        </p:spPr>
      </p:pic>
      <p:sp>
        <p:nvSpPr>
          <p:cNvPr id="599" name="Google Shape;599;p52"/>
          <p:cNvSpPr txBox="1">
            <a:spLocks noGrp="1"/>
          </p:cNvSpPr>
          <p:nvPr>
            <p:ph type="title"/>
          </p:nvPr>
        </p:nvSpPr>
        <p:spPr>
          <a:xfrm>
            <a:off x="1154955" y="1447800"/>
            <a:ext cx="8825658" cy="3329581"/>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7200"/>
              <a:buFont typeface="Cambria"/>
              <a:buNone/>
            </a:pPr>
            <a:r>
              <a:rPr lang="en-US" sz="7200" b="1">
                <a:latin typeface="Cambria"/>
                <a:ea typeface="Cambria"/>
                <a:cs typeface="Cambria"/>
                <a:sym typeface="Cambria"/>
              </a:rPr>
              <a:t>Results on Simulated Data</a:t>
            </a:r>
            <a:endParaRPr/>
          </a:p>
        </p:txBody>
      </p:sp>
      <p:sp>
        <p:nvSpPr>
          <p:cNvPr id="600" name="Google Shape;600;p5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Prediction Module</a:t>
            </a:r>
            <a:endParaRPr/>
          </a:p>
        </p:txBody>
      </p:sp>
      <p:grpSp>
        <p:nvGrpSpPr>
          <p:cNvPr id="607" name="Google Shape;607;p53"/>
          <p:cNvGrpSpPr/>
          <p:nvPr/>
        </p:nvGrpSpPr>
        <p:grpSpPr>
          <a:xfrm>
            <a:off x="1105770" y="2052638"/>
            <a:ext cx="8942234" cy="4195762"/>
            <a:chOff x="2457" y="0"/>
            <a:chExt cx="8942234" cy="4195762"/>
          </a:xfrm>
        </p:grpSpPr>
        <p:sp>
          <p:nvSpPr>
            <p:cNvPr id="608" name="Google Shape;608;p53"/>
            <p:cNvSpPr/>
            <p:nvPr/>
          </p:nvSpPr>
          <p:spPr>
            <a:xfrm>
              <a:off x="671036" y="0"/>
              <a:ext cx="7605077" cy="4195762"/>
            </a:xfrm>
            <a:prstGeom prst="rightArrow">
              <a:avLst>
                <a:gd name="adj1" fmla="val 50000"/>
                <a:gd name="adj2" fmla="val 50000"/>
              </a:avLst>
            </a:prstGeom>
            <a:solidFill>
              <a:srgbClr val="E1E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2457"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txBox="1"/>
            <p:nvPr/>
          </p:nvSpPr>
          <p:spPr>
            <a:xfrm>
              <a:off x="72301"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Data</a:t>
              </a:r>
              <a:endParaRPr/>
            </a:p>
          </p:txBody>
        </p:sp>
        <p:sp>
          <p:nvSpPr>
            <p:cNvPr id="611" name="Google Shape;611;p53"/>
            <p:cNvSpPr/>
            <p:nvPr/>
          </p:nvSpPr>
          <p:spPr>
            <a:xfrm>
              <a:off x="1504752"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txBox="1"/>
            <p:nvPr/>
          </p:nvSpPr>
          <p:spPr>
            <a:xfrm>
              <a:off x="1574596"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Training &amp; Test Data</a:t>
              </a:r>
              <a:endParaRPr/>
            </a:p>
          </p:txBody>
        </p:sp>
        <p:sp>
          <p:nvSpPr>
            <p:cNvPr id="613" name="Google Shape;613;p53"/>
            <p:cNvSpPr/>
            <p:nvPr/>
          </p:nvSpPr>
          <p:spPr>
            <a:xfrm>
              <a:off x="3007048"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txBox="1"/>
            <p:nvPr/>
          </p:nvSpPr>
          <p:spPr>
            <a:xfrm>
              <a:off x="3076892"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Fit the models with Training Data</a:t>
              </a:r>
              <a:endParaRPr/>
            </a:p>
          </p:txBody>
        </p:sp>
        <p:sp>
          <p:nvSpPr>
            <p:cNvPr id="615" name="Google Shape;615;p53"/>
            <p:cNvSpPr/>
            <p:nvPr/>
          </p:nvSpPr>
          <p:spPr>
            <a:xfrm>
              <a:off x="4509343"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txBox="1"/>
            <p:nvPr/>
          </p:nvSpPr>
          <p:spPr>
            <a:xfrm>
              <a:off x="4579187"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Predict response with test data</a:t>
              </a:r>
              <a:endParaRPr/>
            </a:p>
          </p:txBody>
        </p:sp>
        <p:sp>
          <p:nvSpPr>
            <p:cNvPr id="617" name="Google Shape;617;p53"/>
            <p:cNvSpPr/>
            <p:nvPr/>
          </p:nvSpPr>
          <p:spPr>
            <a:xfrm>
              <a:off x="6011639"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txBox="1"/>
            <p:nvPr/>
          </p:nvSpPr>
          <p:spPr>
            <a:xfrm>
              <a:off x="6081483"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Prediction Intervals for variable selection</a:t>
              </a:r>
              <a:endParaRPr/>
            </a:p>
          </p:txBody>
        </p:sp>
        <p:sp>
          <p:nvSpPr>
            <p:cNvPr id="619" name="Google Shape;619;p53"/>
            <p:cNvSpPr/>
            <p:nvPr/>
          </p:nvSpPr>
          <p:spPr>
            <a:xfrm>
              <a:off x="7513934" y="1258728"/>
              <a:ext cx="1430757" cy="1678304"/>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txBox="1"/>
            <p:nvPr/>
          </p:nvSpPr>
          <p:spPr>
            <a:xfrm>
              <a:off x="7583778" y="1328572"/>
              <a:ext cx="1291069" cy="1538616"/>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Century Gothic"/>
                <a:buNone/>
              </a:pPr>
              <a:r>
                <a:rPr lang="en-US" sz="1600">
                  <a:solidFill>
                    <a:schemeClr val="dk1"/>
                  </a:solidFill>
                  <a:latin typeface="Century Gothic"/>
                  <a:ea typeface="Century Gothic"/>
                  <a:cs typeface="Century Gothic"/>
                  <a:sym typeface="Century Gothic"/>
                </a:rPr>
                <a:t>Accuracy, Sensitivity, Specificy, AUC-ROC for prediction</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pic>
        <p:nvPicPr>
          <p:cNvPr id="626" name="Google Shape;626;p5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627" name="Google Shape;627;p5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628" name="Google Shape;628;p5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9" name="Google Shape;629;p5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630" name="Google Shape;630;p54"/>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631" name="Google Shape;631;p5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txBox="1">
            <a:spLocks noGrp="1"/>
          </p:cNvSpPr>
          <p:nvPr>
            <p:ph type="title"/>
          </p:nvPr>
        </p:nvSpPr>
        <p:spPr>
          <a:xfrm>
            <a:off x="8210623" y="1447800"/>
            <a:ext cx="3333676" cy="3096987"/>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lt2"/>
              </a:buClr>
              <a:buSzPts val="5000"/>
              <a:buFont typeface="Cambria"/>
              <a:buNone/>
            </a:pPr>
            <a:r>
              <a:rPr lang="en-US" sz="5000" b="1">
                <a:latin typeface="Cambria"/>
                <a:ea typeface="Cambria"/>
                <a:cs typeface="Cambria"/>
                <a:sym typeface="Cambria"/>
              </a:rPr>
              <a:t>Confusion Matrix</a:t>
            </a:r>
            <a:endParaRPr/>
          </a:p>
        </p:txBody>
      </p:sp>
      <p:sp>
        <p:nvSpPr>
          <p:cNvPr id="633" name="Google Shape;633;p54"/>
          <p:cNvSpPr/>
          <p:nvPr/>
        </p:nvSpPr>
        <p:spPr>
          <a:xfrm>
            <a:off x="0" y="0"/>
            <a:ext cx="715712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4" name="Google Shape;634;p54"/>
          <p:cNvSpPr/>
          <p:nvPr/>
        </p:nvSpPr>
        <p:spPr>
          <a:xfrm flipH="1">
            <a:off x="7463681"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5" name="Google Shape;635;p54"/>
          <p:cNvSpPr/>
          <p:nvPr/>
        </p:nvSpPr>
        <p:spPr>
          <a:xfrm rot="5400000" flipH="1">
            <a:off x="3708596"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636" name="Google Shape;636;p54"/>
          <p:cNvPicPr preferRelativeResize="0">
            <a:picLocks noGrp="1"/>
          </p:cNvPicPr>
          <p:nvPr>
            <p:ph type="body" idx="1"/>
          </p:nvPr>
        </p:nvPicPr>
        <p:blipFill rotWithShape="1">
          <a:blip r:embed="rId8">
            <a:alphaModFix/>
          </a:blip>
          <a:srcRect/>
          <a:stretch/>
        </p:blipFill>
        <p:spPr>
          <a:xfrm>
            <a:off x="1197955" y="647699"/>
            <a:ext cx="5162460" cy="2658666"/>
          </a:xfrm>
          <a:prstGeom prst="rect">
            <a:avLst/>
          </a:prstGeom>
          <a:noFill/>
          <a:ln>
            <a:noFill/>
          </a:ln>
        </p:spPr>
      </p:pic>
      <p:pic>
        <p:nvPicPr>
          <p:cNvPr id="637" name="Google Shape;637;p54"/>
          <p:cNvPicPr preferRelativeResize="0"/>
          <p:nvPr/>
        </p:nvPicPr>
        <p:blipFill rotWithShape="1">
          <a:blip r:embed="rId9">
            <a:alphaModFix/>
          </a:blip>
          <a:srcRect/>
          <a:stretch/>
        </p:blipFill>
        <p:spPr>
          <a:xfrm>
            <a:off x="643854" y="3788196"/>
            <a:ext cx="6270662" cy="20849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Brier Score </a:t>
            </a:r>
            <a:endParaRPr/>
          </a:p>
        </p:txBody>
      </p:sp>
      <p:sp>
        <p:nvSpPr>
          <p:cNvPr id="644" name="Google Shape;644;p55"/>
          <p:cNvSpPr txBox="1">
            <a:spLocks noGrp="1"/>
          </p:cNvSpPr>
          <p:nvPr>
            <p:ph type="body" idx="1"/>
          </p:nvPr>
        </p:nvSpPr>
        <p:spPr>
          <a:xfrm>
            <a:off x="1103312" y="2052918"/>
            <a:ext cx="8946541" cy="4195481"/>
          </a:xfrm>
          <a:prstGeom prst="rect">
            <a:avLst/>
          </a:prstGeom>
          <a:blipFill rotWithShape="1">
            <a:blip r:embed="rId3">
              <a:alphaModFix/>
            </a:blip>
            <a:stretch>
              <a:fillRect l="-134" t="-1162" r="-1360"/>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Simulation Scenarios</a:t>
            </a:r>
            <a:endParaRPr/>
          </a:p>
        </p:txBody>
      </p:sp>
      <p:grpSp>
        <p:nvGrpSpPr>
          <p:cNvPr id="651" name="Google Shape;651;p56"/>
          <p:cNvGrpSpPr/>
          <p:nvPr/>
        </p:nvGrpSpPr>
        <p:grpSpPr>
          <a:xfrm>
            <a:off x="646111" y="2140085"/>
            <a:ext cx="9404351" cy="4056433"/>
            <a:chOff x="0" y="0"/>
            <a:chExt cx="9404351" cy="4056433"/>
          </a:xfrm>
        </p:grpSpPr>
        <p:sp>
          <p:nvSpPr>
            <p:cNvPr id="652" name="Google Shape;652;p56"/>
            <p:cNvSpPr/>
            <p:nvPr/>
          </p:nvSpPr>
          <p:spPr>
            <a:xfrm>
              <a:off x="0" y="0"/>
              <a:ext cx="7523481" cy="892415"/>
            </a:xfrm>
            <a:prstGeom prst="roundRect">
              <a:avLst>
                <a:gd name="adj" fmla="val 10000"/>
              </a:avLst>
            </a:prstGeom>
            <a:solidFill>
              <a:srgbClr val="E5C1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6"/>
            <p:cNvSpPr txBox="1"/>
            <p:nvPr/>
          </p:nvSpPr>
          <p:spPr>
            <a:xfrm>
              <a:off x="26138" y="26138"/>
              <a:ext cx="6485086" cy="84013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mbria"/>
                <a:buNone/>
              </a:pPr>
              <a:r>
                <a:rPr lang="en-US" sz="2400">
                  <a:solidFill>
                    <a:schemeClr val="lt1"/>
                  </a:solidFill>
                  <a:latin typeface="Cambria"/>
                  <a:ea typeface="Cambria"/>
                  <a:cs typeface="Cambria"/>
                  <a:sym typeface="Cambria"/>
                </a:rPr>
                <a:t>Data was simulated with variable no. of predictors and sample sizes.</a:t>
              </a:r>
              <a:endParaRPr/>
            </a:p>
          </p:txBody>
        </p:sp>
        <p:sp>
          <p:nvSpPr>
            <p:cNvPr id="654" name="Google Shape;654;p56"/>
            <p:cNvSpPr/>
            <p:nvPr/>
          </p:nvSpPr>
          <p:spPr>
            <a:xfrm>
              <a:off x="592022" y="1026097"/>
              <a:ext cx="7523481" cy="892415"/>
            </a:xfrm>
            <a:prstGeom prst="roundRect">
              <a:avLst>
                <a:gd name="adj" fmla="val 10000"/>
              </a:avLst>
            </a:prstGeom>
            <a:solidFill>
              <a:srgbClr val="E8AA2C"/>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6"/>
            <p:cNvSpPr txBox="1"/>
            <p:nvPr/>
          </p:nvSpPr>
          <p:spPr>
            <a:xfrm>
              <a:off x="618160" y="1052235"/>
              <a:ext cx="6261043" cy="84013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mbria"/>
                <a:buNone/>
              </a:pPr>
              <a:r>
                <a:rPr lang="en-US" sz="2400">
                  <a:solidFill>
                    <a:schemeClr val="lt1"/>
                  </a:solidFill>
                  <a:latin typeface="Cambria"/>
                  <a:ea typeface="Cambria"/>
                  <a:cs typeface="Cambria"/>
                  <a:sym typeface="Cambria"/>
                </a:rPr>
                <a:t>Several set of coefficients were explored.</a:t>
              </a:r>
              <a:endParaRPr/>
            </a:p>
          </p:txBody>
        </p:sp>
        <p:sp>
          <p:nvSpPr>
            <p:cNvPr id="656" name="Google Shape;656;p56"/>
            <p:cNvSpPr/>
            <p:nvPr/>
          </p:nvSpPr>
          <p:spPr>
            <a:xfrm>
              <a:off x="1250778" y="2109345"/>
              <a:ext cx="7523481" cy="892415"/>
            </a:xfrm>
            <a:prstGeom prst="roundRect">
              <a:avLst>
                <a:gd name="adj" fmla="val 10000"/>
              </a:avLst>
            </a:prstGeom>
            <a:solidFill>
              <a:srgbClr val="EB9227"/>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6"/>
            <p:cNvSpPr txBox="1"/>
            <p:nvPr/>
          </p:nvSpPr>
          <p:spPr>
            <a:xfrm>
              <a:off x="1276916" y="2135483"/>
              <a:ext cx="6270448" cy="84013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mbria"/>
                <a:buNone/>
              </a:pPr>
              <a:r>
                <a:rPr lang="en-US" sz="2400">
                  <a:solidFill>
                    <a:schemeClr val="lt1"/>
                  </a:solidFill>
                  <a:latin typeface="Cambria"/>
                  <a:ea typeface="Cambria"/>
                  <a:cs typeface="Cambria"/>
                  <a:sym typeface="Cambria"/>
                </a:rPr>
                <a:t>Model can have unpenalized baseline variables, and differential shrinkage.</a:t>
              </a:r>
              <a:endParaRPr/>
            </a:p>
          </p:txBody>
        </p:sp>
        <p:sp>
          <p:nvSpPr>
            <p:cNvPr id="658" name="Google Shape;658;p56"/>
            <p:cNvSpPr/>
            <p:nvPr/>
          </p:nvSpPr>
          <p:spPr>
            <a:xfrm>
              <a:off x="1880870" y="3164018"/>
              <a:ext cx="7523481" cy="892415"/>
            </a:xfrm>
            <a:prstGeom prst="roundRect">
              <a:avLst>
                <a:gd name="adj" fmla="val 10000"/>
              </a:avLst>
            </a:prstGeom>
            <a:solidFill>
              <a:srgbClr val="EE7822"/>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6"/>
            <p:cNvSpPr txBox="1"/>
            <p:nvPr/>
          </p:nvSpPr>
          <p:spPr>
            <a:xfrm>
              <a:off x="1907008" y="3190156"/>
              <a:ext cx="6261043" cy="840139"/>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Cambria"/>
                <a:buNone/>
              </a:pPr>
              <a:r>
                <a:rPr lang="en-US" sz="2400">
                  <a:solidFill>
                    <a:schemeClr val="lt1"/>
                  </a:solidFill>
                  <a:latin typeface="Cambria"/>
                  <a:ea typeface="Cambria"/>
                  <a:cs typeface="Cambria"/>
                  <a:sym typeface="Cambria"/>
                </a:rPr>
                <a:t>Interaction terms between proxied biomarker variables and demographics were considered. </a:t>
              </a:r>
              <a:endParaRPr/>
            </a:p>
          </p:txBody>
        </p:sp>
        <p:sp>
          <p:nvSpPr>
            <p:cNvPr id="660" name="Google Shape;660;p56"/>
            <p:cNvSpPr/>
            <p:nvPr/>
          </p:nvSpPr>
          <p:spPr>
            <a:xfrm>
              <a:off x="6943411" y="683509"/>
              <a:ext cx="580070" cy="580070"/>
            </a:xfrm>
            <a:prstGeom prst="downArrow">
              <a:avLst>
                <a:gd name="adj1" fmla="val 55000"/>
                <a:gd name="adj2" fmla="val 45000"/>
              </a:avLst>
            </a:prstGeom>
            <a:solidFill>
              <a:srgbClr val="F5E9CC">
                <a:alpha val="89803"/>
              </a:srgbClr>
            </a:solidFill>
            <a:ln w="19050" cap="rnd" cmpd="sng">
              <a:solidFill>
                <a:srgbClr val="F5E9CC">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txBox="1"/>
            <p:nvPr/>
          </p:nvSpPr>
          <p:spPr>
            <a:xfrm>
              <a:off x="7073927" y="683509"/>
              <a:ext cx="319038" cy="436503"/>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chemeClr val="lt1"/>
                </a:buClr>
                <a:buSzPts val="2700"/>
                <a:buFont typeface="Century Gothic"/>
                <a:buNone/>
              </a:pPr>
              <a:endParaRPr sz="2700">
                <a:solidFill>
                  <a:schemeClr val="lt1"/>
                </a:solidFill>
                <a:latin typeface="Cambria"/>
                <a:ea typeface="Cambria"/>
                <a:cs typeface="Cambria"/>
                <a:sym typeface="Cambria"/>
              </a:endParaRPr>
            </a:p>
          </p:txBody>
        </p:sp>
        <p:sp>
          <p:nvSpPr>
            <p:cNvPr id="662" name="Google Shape;662;p56"/>
            <p:cNvSpPr/>
            <p:nvPr/>
          </p:nvSpPr>
          <p:spPr>
            <a:xfrm>
              <a:off x="7573503" y="1738181"/>
              <a:ext cx="580070" cy="580070"/>
            </a:xfrm>
            <a:prstGeom prst="downArrow">
              <a:avLst>
                <a:gd name="adj1" fmla="val 55000"/>
                <a:gd name="adj2" fmla="val 45000"/>
              </a:avLst>
            </a:prstGeom>
            <a:solidFill>
              <a:srgbClr val="F6DECB">
                <a:alpha val="89803"/>
              </a:srgbClr>
            </a:solidFill>
            <a:ln w="19050" cap="rnd" cmpd="sng">
              <a:solidFill>
                <a:srgbClr val="F6DEC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6"/>
            <p:cNvSpPr txBox="1"/>
            <p:nvPr/>
          </p:nvSpPr>
          <p:spPr>
            <a:xfrm>
              <a:off x="7704019" y="1738181"/>
              <a:ext cx="319038" cy="436503"/>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chemeClr val="lt1"/>
                </a:buClr>
                <a:buSzPts val="2700"/>
                <a:buFont typeface="Century Gothic"/>
                <a:buNone/>
              </a:pPr>
              <a:endParaRPr sz="2700">
                <a:solidFill>
                  <a:schemeClr val="lt1"/>
                </a:solidFill>
                <a:latin typeface="Cambria"/>
                <a:ea typeface="Cambria"/>
                <a:cs typeface="Cambria"/>
                <a:sym typeface="Cambria"/>
              </a:endParaRPr>
            </a:p>
          </p:txBody>
        </p:sp>
        <p:sp>
          <p:nvSpPr>
            <p:cNvPr id="664" name="Google Shape;664;p56"/>
            <p:cNvSpPr/>
            <p:nvPr/>
          </p:nvSpPr>
          <p:spPr>
            <a:xfrm>
              <a:off x="8194190" y="2792854"/>
              <a:ext cx="580070" cy="580070"/>
            </a:xfrm>
            <a:prstGeom prst="downArrow">
              <a:avLst>
                <a:gd name="adj1" fmla="val 55000"/>
                <a:gd name="adj2" fmla="val 45000"/>
              </a:avLst>
            </a:prstGeom>
            <a:solidFill>
              <a:srgbClr val="F8D5CA">
                <a:alpha val="89803"/>
              </a:srgbClr>
            </a:solidFill>
            <a:ln w="19050" cap="rnd" cmpd="sng">
              <a:solidFill>
                <a:srgbClr val="F8D5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6"/>
            <p:cNvSpPr txBox="1"/>
            <p:nvPr/>
          </p:nvSpPr>
          <p:spPr>
            <a:xfrm>
              <a:off x="8324706" y="2792854"/>
              <a:ext cx="319038" cy="436503"/>
            </a:xfrm>
            <a:prstGeom prst="rect">
              <a:avLst/>
            </a:prstGeom>
            <a:noFill/>
            <a:ln>
              <a:noFill/>
            </a:ln>
          </p:spPr>
          <p:txBody>
            <a:bodyPr spcFirstLastPara="1" wrap="square" lIns="34275" tIns="34275" rIns="34275" bIns="34275" anchor="ctr" anchorCtr="0">
              <a:noAutofit/>
            </a:bodyPr>
            <a:lstStyle/>
            <a:p>
              <a:pPr marL="0" marR="0" lvl="0" indent="0" algn="ctr" rtl="0">
                <a:lnSpc>
                  <a:spcPct val="90000"/>
                </a:lnSpc>
                <a:spcBef>
                  <a:spcPts val="0"/>
                </a:spcBef>
                <a:spcAft>
                  <a:spcPts val="0"/>
                </a:spcAft>
                <a:buClr>
                  <a:schemeClr val="lt1"/>
                </a:buClr>
                <a:buSzPts val="2700"/>
                <a:buFont typeface="Century Gothic"/>
                <a:buNone/>
              </a:pPr>
              <a:endParaRPr sz="2700">
                <a:solidFill>
                  <a:schemeClr val="lt1"/>
                </a:solidFill>
                <a:latin typeface="Cambria"/>
                <a:ea typeface="Cambria"/>
                <a:cs typeface="Cambria"/>
                <a:sym typeface="Cambria"/>
              </a:endParaRPr>
            </a:p>
          </p:txBody>
        </p:sp>
      </p:grpSp>
      <p:sp>
        <p:nvSpPr>
          <p:cNvPr id="666" name="Google Shape;666;p56"/>
          <p:cNvSpPr txBox="1"/>
          <p:nvPr/>
        </p:nvSpPr>
        <p:spPr>
          <a:xfrm>
            <a:off x="9239003" y="2140085"/>
            <a:ext cx="230688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entury Gothic"/>
                <a:ea typeface="Century Gothic"/>
                <a:cs typeface="Century Gothic"/>
                <a:sym typeface="Century Gothic"/>
                <a:hlinkClick r:id="rId3"/>
              </a:rPr>
              <a:t>Logistic-codes.html</a:t>
            </a: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1800" u="sng">
                <a:solidFill>
                  <a:schemeClr val="hlink"/>
                </a:solidFill>
                <a:latin typeface="Century Gothic"/>
                <a:ea typeface="Century Gothic"/>
                <a:cs typeface="Century Gothic"/>
                <a:sym typeface="Century Gothic"/>
                <a:hlinkClick r:id="rId4"/>
              </a:rPr>
              <a:t>Negbin-Codes.html</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7"/>
          <p:cNvSpPr txBox="1">
            <a:spLocks noGrp="1"/>
          </p:cNvSpPr>
          <p:nvPr>
            <p:ph type="title"/>
          </p:nvPr>
        </p:nvSpPr>
        <p:spPr>
          <a:xfrm>
            <a:off x="648929" y="629266"/>
            <a:ext cx="3505495" cy="1622321"/>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2"/>
              </a:buClr>
              <a:buSzPct val="100000"/>
              <a:buFont typeface="Cambria"/>
              <a:buNone/>
            </a:pPr>
            <a:r>
              <a:rPr lang="en-US" b="1">
                <a:latin typeface="Cambria"/>
                <a:ea typeface="Cambria"/>
                <a:cs typeface="Cambria"/>
                <a:sym typeface="Cambria"/>
              </a:rPr>
              <a:t>Simulation:</a:t>
            </a:r>
            <a:r>
              <a:rPr lang="en-US">
                <a:latin typeface="Cambria"/>
                <a:ea typeface="Cambria"/>
                <a:cs typeface="Cambria"/>
                <a:sym typeface="Cambria"/>
              </a:rPr>
              <a:t> </a:t>
            </a:r>
            <a:r>
              <a:rPr lang="en-US" b="1">
                <a:latin typeface="Cambria"/>
                <a:ea typeface="Cambria"/>
                <a:cs typeface="Cambria"/>
                <a:sym typeface="Cambria"/>
              </a:rPr>
              <a:t>Logistic Regression </a:t>
            </a:r>
            <a:endParaRPr b="1">
              <a:latin typeface="Cambria"/>
              <a:ea typeface="Cambria"/>
              <a:cs typeface="Cambria"/>
              <a:sym typeface="Cambria"/>
            </a:endParaRPr>
          </a:p>
        </p:txBody>
      </p:sp>
      <p:sp>
        <p:nvSpPr>
          <p:cNvPr id="673" name="Google Shape;673;p57"/>
          <p:cNvSpPr txBox="1"/>
          <p:nvPr/>
        </p:nvSpPr>
        <p:spPr>
          <a:xfrm>
            <a:off x="648931" y="2438400"/>
            <a:ext cx="3505494" cy="3785419"/>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Clr>
                <a:schemeClr val="accent1"/>
              </a:buClr>
              <a:buSzPts val="1440"/>
              <a:buFont typeface="Noto Sans Symbols"/>
              <a:buNone/>
            </a:pPr>
            <a:endParaRPr sz="1800" b="1">
              <a:solidFill>
                <a:schemeClr val="lt1"/>
              </a:solidFill>
              <a:latin typeface="Cambria"/>
              <a:ea typeface="Cambria"/>
              <a:cs typeface="Cambria"/>
              <a:sym typeface="Cambria"/>
            </a:endParaRPr>
          </a:p>
          <a:p>
            <a:pPr marL="0" marR="0" lvl="0" indent="-91440" algn="l" rtl="0">
              <a:spcBef>
                <a:spcPts val="100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 Mostly metrics in the range of 0.8-0.9</a:t>
            </a:r>
            <a:endParaRPr/>
          </a:p>
          <a:p>
            <a:pPr marL="0" marR="0" lvl="0" indent="-91440" algn="l" rtl="0">
              <a:spcBef>
                <a:spcPts val="100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 Sample size increases the measures, except Brier score</a:t>
            </a:r>
            <a:endParaRPr/>
          </a:p>
          <a:p>
            <a:pPr marL="0" marR="0" lvl="0" indent="-91440" algn="l" rtl="0">
              <a:spcBef>
                <a:spcPts val="100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 Better performance on sensitivity and specificity</a:t>
            </a:r>
            <a:endParaRPr/>
          </a:p>
          <a:p>
            <a:pPr marL="0" marR="0" lvl="0" indent="-91440" algn="l" rtl="0">
              <a:spcBef>
                <a:spcPts val="100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 p&gt;n case – prediction metrics stayed in 0.8 range</a:t>
            </a:r>
            <a:endParaRPr/>
          </a:p>
          <a:p>
            <a:pPr marL="0" marR="0" lvl="0" indent="-91440" algn="l" rtl="0">
              <a:spcBef>
                <a:spcPts val="100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Trend continues for differential shrinkage and models with interaction terms</a:t>
            </a:r>
            <a:endParaRPr/>
          </a:p>
        </p:txBody>
      </p:sp>
      <p:pic>
        <p:nvPicPr>
          <p:cNvPr id="674" name="Google Shape;674;p57" descr="Chart, line chart&#10;&#10;Description automatically generated"/>
          <p:cNvPicPr preferRelativeResize="0">
            <a:picLocks noGrp="1"/>
          </p:cNvPicPr>
          <p:nvPr>
            <p:ph type="body" idx="1"/>
          </p:nvPr>
        </p:nvPicPr>
        <p:blipFill rotWithShape="1">
          <a:blip r:embed="rId3">
            <a:alphaModFix/>
          </a:blip>
          <a:srcRect/>
          <a:stretch/>
        </p:blipFill>
        <p:spPr>
          <a:xfrm>
            <a:off x="4853097" y="971538"/>
            <a:ext cx="6951884" cy="4675141"/>
          </a:xfrm>
          <a:prstGeom prst="rect">
            <a:avLst/>
          </a:prstGeom>
          <a:noFill/>
          <a:ln>
            <a:noFill/>
          </a:ln>
        </p:spPr>
      </p:pic>
      <p:sp>
        <p:nvSpPr>
          <p:cNvPr id="675" name="Google Shape;675;p57"/>
          <p:cNvSpPr txBox="1"/>
          <p:nvPr/>
        </p:nvSpPr>
        <p:spPr>
          <a:xfrm>
            <a:off x="648931" y="2438400"/>
            <a:ext cx="3505494" cy="378541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440"/>
              <a:buFont typeface="Noto Sans Symbols"/>
              <a:buNone/>
            </a:pPr>
            <a:endParaRPr sz="1800">
              <a:solidFill>
                <a:schemeClr val="lt1"/>
              </a:solidFill>
              <a:latin typeface="Century Gothic"/>
              <a:ea typeface="Century Gothic"/>
              <a:cs typeface="Century Gothic"/>
              <a:sym typeface="Century Gothic"/>
            </a:endParaRPr>
          </a:p>
        </p:txBody>
      </p:sp>
      <p:sp>
        <p:nvSpPr>
          <p:cNvPr id="676" name="Google Shape;676;p57"/>
          <p:cNvSpPr txBox="1"/>
          <p:nvPr/>
        </p:nvSpPr>
        <p:spPr>
          <a:xfrm>
            <a:off x="7848599" y="1083587"/>
            <a:ext cx="96088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Accuracy</a:t>
            </a:r>
            <a:endParaRPr/>
          </a:p>
        </p:txBody>
      </p:sp>
      <p:sp>
        <p:nvSpPr>
          <p:cNvPr id="677" name="Google Shape;677;p57"/>
          <p:cNvSpPr txBox="1"/>
          <p:nvPr/>
        </p:nvSpPr>
        <p:spPr>
          <a:xfrm>
            <a:off x="7848599" y="3078277"/>
            <a:ext cx="96088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dk1"/>
                </a:solidFill>
                <a:latin typeface="Century Gothic"/>
                <a:ea typeface="Century Gothic"/>
                <a:cs typeface="Century Gothic"/>
                <a:sym typeface="Century Gothic"/>
              </a:rPr>
              <a:t>Brier Score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58"/>
          <p:cNvSpPr txBox="1">
            <a:spLocks noGrp="1"/>
          </p:cNvSpPr>
          <p:nvPr>
            <p:ph type="title"/>
          </p:nvPr>
        </p:nvSpPr>
        <p:spPr>
          <a:xfrm>
            <a:off x="648929" y="629267"/>
            <a:ext cx="4959390" cy="1496714"/>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2"/>
              </a:buClr>
              <a:buSzPct val="100000"/>
              <a:buFont typeface="Cambria"/>
              <a:buNone/>
            </a:pPr>
            <a:r>
              <a:rPr lang="en-US" b="1">
                <a:latin typeface="Cambria"/>
                <a:ea typeface="Cambria"/>
                <a:cs typeface="Cambria"/>
                <a:sym typeface="Cambria"/>
              </a:rPr>
              <a:t>Simulation:</a:t>
            </a:r>
            <a:br>
              <a:rPr lang="en-US" b="1">
                <a:latin typeface="Cambria"/>
                <a:ea typeface="Cambria"/>
                <a:cs typeface="Cambria"/>
                <a:sym typeface="Cambria"/>
              </a:rPr>
            </a:br>
            <a:r>
              <a:rPr lang="en-US" b="1">
                <a:latin typeface="Cambria"/>
                <a:ea typeface="Cambria"/>
                <a:cs typeface="Cambria"/>
                <a:sym typeface="Cambria"/>
              </a:rPr>
              <a:t>Multinomial Logistic Regression</a:t>
            </a:r>
            <a:br>
              <a:rPr lang="en-US" b="1">
                <a:latin typeface="Cambria"/>
                <a:ea typeface="Cambria"/>
                <a:cs typeface="Cambria"/>
                <a:sym typeface="Cambria"/>
              </a:rPr>
            </a:br>
            <a:endParaRPr>
              <a:latin typeface="Cambria"/>
              <a:ea typeface="Cambria"/>
              <a:cs typeface="Cambria"/>
              <a:sym typeface="Cambria"/>
            </a:endParaRPr>
          </a:p>
        </p:txBody>
      </p:sp>
      <p:sp>
        <p:nvSpPr>
          <p:cNvPr id="684" name="Google Shape;684;p58"/>
          <p:cNvSpPr txBox="1">
            <a:spLocks noGrp="1"/>
          </p:cNvSpPr>
          <p:nvPr>
            <p:ph type="body" idx="1"/>
          </p:nvPr>
        </p:nvSpPr>
        <p:spPr>
          <a:xfrm>
            <a:off x="648931" y="2438400"/>
            <a:ext cx="3505494" cy="378541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latin typeface="Cambria"/>
                <a:ea typeface="Cambria"/>
                <a:cs typeface="Cambria"/>
                <a:sym typeface="Cambria"/>
              </a:rPr>
              <a:t>Large sample sizes drive better performance</a:t>
            </a:r>
            <a:endParaRPr/>
          </a:p>
          <a:p>
            <a:pPr marL="342900" lvl="0" indent="-342900" algn="l" rtl="0">
              <a:spcBef>
                <a:spcPts val="1000"/>
              </a:spcBef>
              <a:spcAft>
                <a:spcPts val="0"/>
              </a:spcAft>
              <a:buSzPts val="1600"/>
              <a:buChar char="►"/>
            </a:pPr>
            <a:r>
              <a:rPr lang="en-US">
                <a:latin typeface="Cambria"/>
                <a:ea typeface="Cambria"/>
                <a:cs typeface="Cambria"/>
                <a:sym typeface="Cambria"/>
              </a:rPr>
              <a:t>Overall performance in the  range of 0.85-0.9</a:t>
            </a:r>
            <a:endParaRPr/>
          </a:p>
          <a:p>
            <a:pPr marL="342900" lvl="0" indent="-342900" algn="l" rtl="0">
              <a:spcBef>
                <a:spcPts val="1000"/>
              </a:spcBef>
              <a:spcAft>
                <a:spcPts val="0"/>
              </a:spcAft>
              <a:buSzPts val="1600"/>
              <a:buChar char="►"/>
            </a:pPr>
            <a:r>
              <a:rPr lang="en-US">
                <a:latin typeface="Cambria"/>
                <a:ea typeface="Cambria"/>
                <a:cs typeface="Cambria"/>
                <a:sym typeface="Cambria"/>
              </a:rPr>
              <a:t>More no. of classes, and proportion of zeros in coefficients impact the predictive measures</a:t>
            </a:r>
            <a:endParaRPr/>
          </a:p>
          <a:p>
            <a:pPr marL="342900" lvl="0" indent="-241300" algn="l" rtl="0">
              <a:spcBef>
                <a:spcPts val="1000"/>
              </a:spcBef>
              <a:spcAft>
                <a:spcPts val="0"/>
              </a:spcAft>
              <a:buSzPts val="1600"/>
              <a:buNone/>
            </a:pPr>
            <a:endParaRPr>
              <a:latin typeface="Cambria"/>
              <a:ea typeface="Cambria"/>
              <a:cs typeface="Cambria"/>
              <a:sym typeface="Cambria"/>
            </a:endParaRPr>
          </a:p>
          <a:p>
            <a:pPr marL="342900" lvl="0" indent="-241300" algn="l" rtl="0">
              <a:spcBef>
                <a:spcPts val="1000"/>
              </a:spcBef>
              <a:spcAft>
                <a:spcPts val="0"/>
              </a:spcAft>
              <a:buSzPts val="1600"/>
              <a:buNone/>
            </a:pPr>
            <a:endParaRPr>
              <a:latin typeface="Cambria"/>
              <a:ea typeface="Cambria"/>
              <a:cs typeface="Cambria"/>
              <a:sym typeface="Cambria"/>
            </a:endParaRPr>
          </a:p>
        </p:txBody>
      </p:sp>
      <p:pic>
        <p:nvPicPr>
          <p:cNvPr id="685" name="Google Shape;685;p58" descr="A diagram of a building&#10;&#10;Description automatically generated with low confidence"/>
          <p:cNvPicPr preferRelativeResize="0"/>
          <p:nvPr/>
        </p:nvPicPr>
        <p:blipFill rotWithShape="1">
          <a:blip r:embed="rId3">
            <a:alphaModFix/>
          </a:blip>
          <a:srcRect/>
          <a:stretch/>
        </p:blipFill>
        <p:spPr>
          <a:xfrm>
            <a:off x="4320790" y="2290998"/>
            <a:ext cx="7662385" cy="4080222"/>
          </a:xfrm>
          <a:prstGeom prst="rect">
            <a:avLst/>
          </a:prstGeom>
          <a:noFill/>
          <a:ln>
            <a:noFill/>
          </a:ln>
        </p:spPr>
      </p:pic>
      <p:sp>
        <p:nvSpPr>
          <p:cNvPr id="686" name="Google Shape;686;p58"/>
          <p:cNvSpPr txBox="1"/>
          <p:nvPr/>
        </p:nvSpPr>
        <p:spPr>
          <a:xfrm>
            <a:off x="7848599" y="1083587"/>
            <a:ext cx="960881"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Century Gothic"/>
                <a:ea typeface="Century Gothic"/>
                <a:cs typeface="Century Gothic"/>
                <a:sym typeface="Century Gothic"/>
              </a:rPr>
              <a:t>Accuracy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9"/>
          <p:cNvSpPr txBox="1">
            <a:spLocks noGrp="1"/>
          </p:cNvSpPr>
          <p:nvPr>
            <p:ph type="title"/>
          </p:nvPr>
        </p:nvSpPr>
        <p:spPr>
          <a:xfrm>
            <a:off x="646112" y="452718"/>
            <a:ext cx="4816340" cy="1867572"/>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2"/>
              </a:buClr>
              <a:buSzPct val="100000"/>
              <a:buFont typeface="Cambria"/>
              <a:buNone/>
            </a:pPr>
            <a:r>
              <a:rPr lang="en-US" b="1">
                <a:latin typeface="Cambria"/>
                <a:ea typeface="Cambria"/>
                <a:cs typeface="Cambria"/>
                <a:sym typeface="Cambria"/>
              </a:rPr>
              <a:t>Simulation: Negative Binomial Regression</a:t>
            </a:r>
            <a:br>
              <a:rPr lang="en-US" b="1">
                <a:latin typeface="Cambria"/>
                <a:ea typeface="Cambria"/>
                <a:cs typeface="Cambria"/>
                <a:sym typeface="Cambria"/>
              </a:rPr>
            </a:br>
            <a:endParaRPr/>
          </a:p>
        </p:txBody>
      </p:sp>
      <p:pic>
        <p:nvPicPr>
          <p:cNvPr id="693" name="Google Shape;693;p59"/>
          <p:cNvPicPr preferRelativeResize="0"/>
          <p:nvPr/>
        </p:nvPicPr>
        <p:blipFill rotWithShape="1">
          <a:blip r:embed="rId3">
            <a:alphaModFix/>
          </a:blip>
          <a:srcRect/>
          <a:stretch/>
        </p:blipFill>
        <p:spPr>
          <a:xfrm>
            <a:off x="5462452" y="843640"/>
            <a:ext cx="4969132" cy="2683330"/>
          </a:xfrm>
          <a:prstGeom prst="rect">
            <a:avLst/>
          </a:prstGeom>
          <a:noFill/>
          <a:ln>
            <a:noFill/>
          </a:ln>
        </p:spPr>
      </p:pic>
      <p:sp>
        <p:nvSpPr>
          <p:cNvPr id="694" name="Google Shape;694;p59"/>
          <p:cNvSpPr txBox="1">
            <a:spLocks noGrp="1"/>
          </p:cNvSpPr>
          <p:nvPr>
            <p:ph type="body" idx="1"/>
          </p:nvPr>
        </p:nvSpPr>
        <p:spPr>
          <a:xfrm>
            <a:off x="646113" y="2052918"/>
            <a:ext cx="4165146"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latin typeface="Cambria"/>
                <a:ea typeface="Cambria"/>
                <a:cs typeface="Cambria"/>
                <a:sym typeface="Cambria"/>
              </a:rPr>
              <a:t>Similar trend of decrease in MSE with increase in n and p</a:t>
            </a:r>
            <a:endParaRPr/>
          </a:p>
          <a:p>
            <a:pPr marL="342900" lvl="0" indent="-342900" algn="l" rtl="0">
              <a:spcBef>
                <a:spcPts val="1000"/>
              </a:spcBef>
              <a:spcAft>
                <a:spcPts val="0"/>
              </a:spcAft>
              <a:buSzPts val="1600"/>
              <a:buChar char="►"/>
            </a:pPr>
            <a:r>
              <a:rPr lang="en-US">
                <a:latin typeface="Cambria"/>
                <a:ea typeface="Cambria"/>
                <a:cs typeface="Cambria"/>
                <a:sym typeface="Cambria"/>
              </a:rPr>
              <a:t>The p&gt;n case also have significantly reduced MSE, and performs well in selecting variables. </a:t>
            </a:r>
            <a:endParaRPr/>
          </a:p>
          <a:p>
            <a:pPr marL="342900" lvl="0" indent="-342900" algn="l" rtl="0">
              <a:spcBef>
                <a:spcPts val="1000"/>
              </a:spcBef>
              <a:spcAft>
                <a:spcPts val="0"/>
              </a:spcAft>
              <a:buSzPts val="1600"/>
              <a:buChar char="►"/>
            </a:pPr>
            <a:r>
              <a:rPr lang="en-US">
                <a:latin typeface="Cambria"/>
                <a:ea typeface="Cambria"/>
                <a:cs typeface="Cambria"/>
                <a:sym typeface="Cambria"/>
              </a:rPr>
              <a:t>The variable selection performance  for all the case achieves &gt;99% on every measures, and low MSE. </a:t>
            </a:r>
            <a:endParaRPr/>
          </a:p>
          <a:p>
            <a:pPr marL="0" lvl="0" indent="0" algn="l" rtl="0">
              <a:spcBef>
                <a:spcPts val="1000"/>
              </a:spcBef>
              <a:spcAft>
                <a:spcPts val="0"/>
              </a:spcAft>
              <a:buSzPts val="1600"/>
              <a:buNone/>
            </a:pPr>
            <a:r>
              <a:rPr lang="en-US">
                <a:latin typeface="Cambria"/>
                <a:ea typeface="Cambria"/>
                <a:cs typeface="Cambria"/>
                <a:sym typeface="Cambria"/>
              </a:rPr>
              <a:t> </a:t>
            </a:r>
            <a:endParaRPr/>
          </a:p>
          <a:p>
            <a:pPr marL="342900" lvl="0" indent="-241300" algn="l" rtl="0">
              <a:spcBef>
                <a:spcPts val="1000"/>
              </a:spcBef>
              <a:spcAft>
                <a:spcPts val="0"/>
              </a:spcAft>
              <a:buSzPts val="1600"/>
              <a:buNone/>
            </a:pPr>
            <a:endParaRPr>
              <a:latin typeface="Cambria"/>
              <a:ea typeface="Cambria"/>
              <a:cs typeface="Cambria"/>
              <a:sym typeface="Cambria"/>
            </a:endParaRPr>
          </a:p>
        </p:txBody>
      </p:sp>
      <p:pic>
        <p:nvPicPr>
          <p:cNvPr id="695" name="Google Shape;695;p59"/>
          <p:cNvPicPr preferRelativeResize="0"/>
          <p:nvPr/>
        </p:nvPicPr>
        <p:blipFill rotWithShape="1">
          <a:blip r:embed="rId4">
            <a:alphaModFix/>
          </a:blip>
          <a:srcRect/>
          <a:stretch/>
        </p:blipFill>
        <p:spPr>
          <a:xfrm>
            <a:off x="5462452" y="3858441"/>
            <a:ext cx="5039682" cy="272142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0"/>
          <p:cNvSpPr txBox="1">
            <a:spLocks noGrp="1"/>
          </p:cNvSpPr>
          <p:nvPr>
            <p:ph type="title"/>
          </p:nvPr>
        </p:nvSpPr>
        <p:spPr>
          <a:xfrm>
            <a:off x="648930" y="629267"/>
            <a:ext cx="5447069" cy="1531004"/>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2"/>
              </a:buClr>
              <a:buSzPct val="100000"/>
              <a:buFont typeface="Cambria"/>
              <a:buNone/>
            </a:pPr>
            <a:r>
              <a:rPr lang="en-US" b="1">
                <a:latin typeface="Cambria"/>
                <a:ea typeface="Cambria"/>
                <a:cs typeface="Cambria"/>
                <a:sym typeface="Cambria"/>
              </a:rPr>
              <a:t>Simulation: Zero-Inflated Negative Binomial </a:t>
            </a:r>
            <a:endParaRPr/>
          </a:p>
        </p:txBody>
      </p:sp>
      <p:sp>
        <p:nvSpPr>
          <p:cNvPr id="702" name="Google Shape;702;p60"/>
          <p:cNvSpPr txBox="1">
            <a:spLocks noGrp="1"/>
          </p:cNvSpPr>
          <p:nvPr>
            <p:ph type="body" idx="1"/>
          </p:nvPr>
        </p:nvSpPr>
        <p:spPr>
          <a:xfrm>
            <a:off x="5541564" y="1394769"/>
            <a:ext cx="10050737" cy="115982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US">
                <a:latin typeface="Cambria"/>
                <a:ea typeface="Cambria"/>
                <a:cs typeface="Cambria"/>
                <a:sym typeface="Cambria"/>
              </a:rPr>
              <a:t>Reduced MSE for β with increase in sample size</a:t>
            </a:r>
            <a:endParaRPr/>
          </a:p>
          <a:p>
            <a:pPr marL="342900" lvl="0" indent="-342900" algn="l" rtl="0">
              <a:spcBef>
                <a:spcPts val="1000"/>
              </a:spcBef>
              <a:spcAft>
                <a:spcPts val="0"/>
              </a:spcAft>
              <a:buSzPct val="80000"/>
              <a:buChar char="►"/>
            </a:pPr>
            <a:r>
              <a:rPr lang="en-US">
                <a:latin typeface="Cambria"/>
                <a:ea typeface="Cambria"/>
                <a:cs typeface="Cambria"/>
                <a:sym typeface="Cambria"/>
              </a:rPr>
              <a:t>No pattern seen in the MSE of α </a:t>
            </a:r>
            <a:endParaRPr/>
          </a:p>
          <a:p>
            <a:pPr marL="342900" lvl="0" indent="-342900" algn="l" rtl="0">
              <a:spcBef>
                <a:spcPts val="1000"/>
              </a:spcBef>
              <a:spcAft>
                <a:spcPts val="0"/>
              </a:spcAft>
              <a:buSzPct val="80000"/>
              <a:buChar char="►"/>
            </a:pPr>
            <a:r>
              <a:rPr lang="en-US">
                <a:latin typeface="Cambria"/>
                <a:ea typeface="Cambria"/>
                <a:cs typeface="Cambria"/>
                <a:sym typeface="Cambria"/>
              </a:rPr>
              <a:t>All the three priors perform similarly for p&gt;n case</a:t>
            </a:r>
            <a:endParaRPr/>
          </a:p>
          <a:p>
            <a:pPr marL="0" lvl="0" indent="0" algn="l" rtl="0">
              <a:spcBef>
                <a:spcPts val="1000"/>
              </a:spcBef>
              <a:spcAft>
                <a:spcPts val="0"/>
              </a:spcAft>
              <a:buSzPct val="80000"/>
              <a:buNone/>
            </a:pPr>
            <a:endParaRPr>
              <a:latin typeface="Cambria"/>
              <a:ea typeface="Cambria"/>
              <a:cs typeface="Cambria"/>
              <a:sym typeface="Cambria"/>
            </a:endParaRPr>
          </a:p>
        </p:txBody>
      </p:sp>
      <p:pic>
        <p:nvPicPr>
          <p:cNvPr id="703" name="Google Shape;703;p60"/>
          <p:cNvPicPr preferRelativeResize="0"/>
          <p:nvPr/>
        </p:nvPicPr>
        <p:blipFill rotWithShape="1">
          <a:blip r:embed="rId3">
            <a:alphaModFix/>
          </a:blip>
          <a:srcRect/>
          <a:stretch/>
        </p:blipFill>
        <p:spPr>
          <a:xfrm>
            <a:off x="1313804" y="3149170"/>
            <a:ext cx="9564389" cy="352476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8"/>
        <p:cNvGrpSpPr/>
        <p:nvPr/>
      </p:nvGrpSpPr>
      <p:grpSpPr>
        <a:xfrm>
          <a:off x="0" y="0"/>
          <a:ext cx="0" cy="0"/>
          <a:chOff x="0" y="0"/>
          <a:chExt cx="0" cy="0"/>
        </a:xfrm>
      </p:grpSpPr>
      <p:sp>
        <p:nvSpPr>
          <p:cNvPr id="709" name="Google Shape;709;p61"/>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0" name="Google Shape;710;p61"/>
          <p:cNvSpPr txBox="1">
            <a:spLocks noGrp="1"/>
          </p:cNvSpPr>
          <p:nvPr>
            <p:ph type="title"/>
          </p:nvPr>
        </p:nvSpPr>
        <p:spPr>
          <a:xfrm>
            <a:off x="648929" y="965201"/>
            <a:ext cx="3505495" cy="4773612"/>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EBEBEB"/>
              </a:buClr>
              <a:buSzPts val="4200"/>
              <a:buFont typeface="Cambria"/>
              <a:buNone/>
            </a:pPr>
            <a:r>
              <a:rPr lang="en-US" b="1">
                <a:solidFill>
                  <a:srgbClr val="EBEBEB"/>
                </a:solidFill>
                <a:latin typeface="Cambria"/>
                <a:ea typeface="Cambria"/>
                <a:cs typeface="Cambria"/>
                <a:sym typeface="Cambria"/>
              </a:rPr>
              <a:t>Application to Datasets with Binary/ Multinomial Outcomes</a:t>
            </a:r>
            <a:endParaRPr/>
          </a:p>
        </p:txBody>
      </p:sp>
      <p:sp>
        <p:nvSpPr>
          <p:cNvPr id="711" name="Google Shape;711;p61"/>
          <p:cNvSpPr/>
          <p:nvPr/>
        </p:nvSpPr>
        <p:spPr>
          <a:xfrm>
            <a:off x="4639056" y="0"/>
            <a:ext cx="755294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2" name="Google Shape;712;p61"/>
          <p:cNvSpPr/>
          <p:nvPr/>
        </p:nvSpPr>
        <p:spPr>
          <a:xfrm>
            <a:off x="5123688" y="484632"/>
            <a:ext cx="6584098" cy="5739187"/>
          </a:xfrm>
          <a:prstGeom prst="roundRect">
            <a:avLst>
              <a:gd name="adj" fmla="val 0"/>
            </a:avLst>
          </a:prstGeom>
          <a:solidFill>
            <a:schemeClr val="lt1"/>
          </a:solidFill>
          <a:ln w="12700" cap="sq" cmpd="sng">
            <a:solidFill>
              <a:srgbClr val="BFBFBF"/>
            </a:solidFill>
            <a:prstDash val="solid"/>
            <a:miter lim="800000"/>
            <a:headEnd type="none" w="sm" len="sm"/>
            <a:tailEnd type="none" w="sm" len="sm"/>
          </a:ln>
          <a:effectLst>
            <a:outerShdw blurRad="63500" dist="25400" dir="5400000" algn="tl" rotWithShape="0">
              <a:srgbClr val="000000">
                <a:alpha val="3882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13" name="Google Shape;713;p61"/>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61"/>
          <p:cNvGrpSpPr/>
          <p:nvPr/>
        </p:nvGrpSpPr>
        <p:grpSpPr>
          <a:xfrm>
            <a:off x="5608638" y="1163269"/>
            <a:ext cx="5614987" cy="4344957"/>
            <a:chOff x="0" y="198069"/>
            <a:chExt cx="5614987" cy="4344957"/>
          </a:xfrm>
        </p:grpSpPr>
        <p:sp>
          <p:nvSpPr>
            <p:cNvPr id="715" name="Google Shape;715;p61"/>
            <p:cNvSpPr/>
            <p:nvPr/>
          </p:nvSpPr>
          <p:spPr>
            <a:xfrm>
              <a:off x="0" y="717666"/>
              <a:ext cx="5614987" cy="831600"/>
            </a:xfrm>
            <a:prstGeom prst="rect">
              <a:avLst/>
            </a:prstGeom>
            <a:solidFill>
              <a:schemeClr val="lt1">
                <a:alpha val="89803"/>
              </a:schemeClr>
            </a:solidFill>
            <a:ln w="19050" cap="rnd" cmpd="sng">
              <a:solidFill>
                <a:srgbClr val="74CD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1"/>
            <p:cNvSpPr/>
            <p:nvPr/>
          </p:nvSpPr>
          <p:spPr>
            <a:xfrm>
              <a:off x="280749" y="198069"/>
              <a:ext cx="3930490" cy="974160"/>
            </a:xfrm>
            <a:prstGeom prst="roundRect">
              <a:avLst>
                <a:gd name="adj" fmla="val 16667"/>
              </a:avLst>
            </a:prstGeom>
            <a:solidFill>
              <a:srgbClr val="74CDE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txBox="1"/>
            <p:nvPr/>
          </p:nvSpPr>
          <p:spPr>
            <a:xfrm>
              <a:off x="328304" y="245624"/>
              <a:ext cx="3835380" cy="879050"/>
            </a:xfrm>
            <a:prstGeom prst="rect">
              <a:avLst/>
            </a:prstGeom>
            <a:noFill/>
            <a:ln>
              <a:noFill/>
            </a:ln>
          </p:spPr>
          <p:txBody>
            <a:bodyPr spcFirstLastPara="1" wrap="square" lIns="148550" tIns="0" rIns="148550" bIns="0" anchor="ctr" anchorCtr="0">
              <a:noAutofit/>
            </a:bodyPr>
            <a:lstStyle/>
            <a:p>
              <a:pPr marL="0" marR="0" lvl="0" indent="0" algn="l" rtl="0">
                <a:lnSpc>
                  <a:spcPct val="90000"/>
                </a:lnSpc>
                <a:spcBef>
                  <a:spcPts val="0"/>
                </a:spcBef>
                <a:spcAft>
                  <a:spcPts val="0"/>
                </a:spcAft>
                <a:buClr>
                  <a:schemeClr val="dk1"/>
                </a:buClr>
                <a:buSzPts val="3300"/>
                <a:buFont typeface="Cambria"/>
                <a:buNone/>
              </a:pPr>
              <a:r>
                <a:rPr lang="en-US" sz="3300">
                  <a:solidFill>
                    <a:schemeClr val="dk1"/>
                  </a:solidFill>
                  <a:latin typeface="Cambria"/>
                  <a:ea typeface="Cambria"/>
                  <a:cs typeface="Cambria"/>
                  <a:sym typeface="Cambria"/>
                </a:rPr>
                <a:t>Diabetes</a:t>
              </a:r>
              <a:endParaRPr/>
            </a:p>
          </p:txBody>
        </p:sp>
        <p:sp>
          <p:nvSpPr>
            <p:cNvPr id="718" name="Google Shape;718;p61"/>
            <p:cNvSpPr/>
            <p:nvPr/>
          </p:nvSpPr>
          <p:spPr>
            <a:xfrm>
              <a:off x="0" y="2214546"/>
              <a:ext cx="5614987" cy="831600"/>
            </a:xfrm>
            <a:prstGeom prst="rect">
              <a:avLst/>
            </a:prstGeom>
            <a:solidFill>
              <a:schemeClr val="lt1">
                <a:alpha val="89803"/>
              </a:schemeClr>
            </a:solidFill>
            <a:ln w="19050" cap="rnd" cmpd="sng">
              <a:solidFill>
                <a:srgbClr val="6CDF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1"/>
            <p:cNvSpPr/>
            <p:nvPr/>
          </p:nvSpPr>
          <p:spPr>
            <a:xfrm>
              <a:off x="280749" y="1727466"/>
              <a:ext cx="3930490" cy="974160"/>
            </a:xfrm>
            <a:prstGeom prst="roundRect">
              <a:avLst>
                <a:gd name="adj" fmla="val 16667"/>
              </a:avLst>
            </a:prstGeom>
            <a:solidFill>
              <a:srgbClr val="6CDFD3"/>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1"/>
            <p:cNvSpPr txBox="1"/>
            <p:nvPr/>
          </p:nvSpPr>
          <p:spPr>
            <a:xfrm>
              <a:off x="328304" y="1775021"/>
              <a:ext cx="3835380" cy="879050"/>
            </a:xfrm>
            <a:prstGeom prst="rect">
              <a:avLst/>
            </a:prstGeom>
            <a:noFill/>
            <a:ln>
              <a:noFill/>
            </a:ln>
          </p:spPr>
          <p:txBody>
            <a:bodyPr spcFirstLastPara="1" wrap="square" lIns="148550" tIns="0" rIns="148550" bIns="0" anchor="ctr" anchorCtr="0">
              <a:noAutofit/>
            </a:bodyPr>
            <a:lstStyle/>
            <a:p>
              <a:pPr marL="0" marR="0" lvl="0" indent="0" algn="l" rtl="0">
                <a:lnSpc>
                  <a:spcPct val="90000"/>
                </a:lnSpc>
                <a:spcBef>
                  <a:spcPts val="0"/>
                </a:spcBef>
                <a:spcAft>
                  <a:spcPts val="0"/>
                </a:spcAft>
                <a:buClr>
                  <a:schemeClr val="dk1"/>
                </a:buClr>
                <a:buSzPts val="3300"/>
                <a:buFont typeface="Cambria"/>
                <a:buNone/>
              </a:pPr>
              <a:r>
                <a:rPr lang="en-US" sz="3300">
                  <a:solidFill>
                    <a:schemeClr val="dk1"/>
                  </a:solidFill>
                  <a:latin typeface="Cambria"/>
                  <a:ea typeface="Cambria"/>
                  <a:cs typeface="Cambria"/>
                  <a:sym typeface="Cambria"/>
                </a:rPr>
                <a:t>Colon Cancer</a:t>
              </a:r>
              <a:endParaRPr/>
            </a:p>
          </p:txBody>
        </p:sp>
        <p:sp>
          <p:nvSpPr>
            <p:cNvPr id="721" name="Google Shape;721;p61"/>
            <p:cNvSpPr/>
            <p:nvPr/>
          </p:nvSpPr>
          <p:spPr>
            <a:xfrm>
              <a:off x="0" y="3711426"/>
              <a:ext cx="5614987" cy="831600"/>
            </a:xfrm>
            <a:prstGeom prst="rect">
              <a:avLst/>
            </a:prstGeom>
            <a:solidFill>
              <a:schemeClr val="lt1">
                <a:alpha val="89803"/>
              </a:schemeClr>
            </a:solidFill>
            <a:ln w="19050" cap="rnd" cmpd="sng">
              <a:solidFill>
                <a:srgbClr val="65D3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1"/>
            <p:cNvSpPr/>
            <p:nvPr/>
          </p:nvSpPr>
          <p:spPr>
            <a:xfrm>
              <a:off x="280749" y="3224346"/>
              <a:ext cx="3930490" cy="974160"/>
            </a:xfrm>
            <a:prstGeom prst="roundRect">
              <a:avLst>
                <a:gd name="adj" fmla="val 16667"/>
              </a:avLst>
            </a:prstGeom>
            <a:solidFill>
              <a:srgbClr val="65D39F"/>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1"/>
            <p:cNvSpPr txBox="1"/>
            <p:nvPr/>
          </p:nvSpPr>
          <p:spPr>
            <a:xfrm>
              <a:off x="328304" y="3271901"/>
              <a:ext cx="3835380" cy="879050"/>
            </a:xfrm>
            <a:prstGeom prst="rect">
              <a:avLst/>
            </a:prstGeom>
            <a:noFill/>
            <a:ln>
              <a:noFill/>
            </a:ln>
          </p:spPr>
          <p:txBody>
            <a:bodyPr spcFirstLastPara="1" wrap="square" lIns="148550" tIns="0" rIns="148550" bIns="0" anchor="ctr" anchorCtr="0">
              <a:noAutofit/>
            </a:bodyPr>
            <a:lstStyle/>
            <a:p>
              <a:pPr marL="0" marR="0" lvl="0" indent="0" algn="l" rtl="0">
                <a:lnSpc>
                  <a:spcPct val="90000"/>
                </a:lnSpc>
                <a:spcBef>
                  <a:spcPts val="0"/>
                </a:spcBef>
                <a:spcAft>
                  <a:spcPts val="0"/>
                </a:spcAft>
                <a:buClr>
                  <a:schemeClr val="dk1"/>
                </a:buClr>
                <a:buSzPts val="3300"/>
                <a:buFont typeface="Cambria"/>
                <a:buNone/>
              </a:pPr>
              <a:r>
                <a:rPr lang="en-US" sz="3300">
                  <a:solidFill>
                    <a:schemeClr val="dk1"/>
                  </a:solidFill>
                  <a:latin typeface="Cambria"/>
                  <a:ea typeface="Cambria"/>
                  <a:cs typeface="Cambria"/>
                  <a:sym typeface="Cambria"/>
                </a:rPr>
                <a:t>Alzheimer’s disease</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26"/>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5" name="Google Shape;255;p26"/>
          <p:cNvSpPr txBox="1">
            <a:spLocks noGrp="1"/>
          </p:cNvSpPr>
          <p:nvPr>
            <p:ph type="title"/>
          </p:nvPr>
        </p:nvSpPr>
        <p:spPr>
          <a:xfrm>
            <a:off x="648930" y="629267"/>
            <a:ext cx="9252154" cy="1016654"/>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Overview</a:t>
            </a:r>
            <a:endParaRPr/>
          </a:p>
        </p:txBody>
      </p:sp>
      <p:sp>
        <p:nvSpPr>
          <p:cNvPr id="256" name="Google Shape;256;p26"/>
          <p:cNvSpPr/>
          <p:nvPr/>
        </p:nvSpPr>
        <p:spPr>
          <a:xfrm>
            <a:off x="1" y="3924298"/>
            <a:ext cx="12192417" cy="29337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7" name="Google Shape;257;p26"/>
          <p:cNvSpPr/>
          <p:nvPr/>
        </p:nvSpPr>
        <p:spPr>
          <a:xfrm>
            <a:off x="1" y="1762067"/>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58" name="Google Shape;258;p26"/>
          <p:cNvSpPr txBox="1">
            <a:spLocks noGrp="1"/>
          </p:cNvSpPr>
          <p:nvPr>
            <p:ph type="body" idx="1"/>
          </p:nvPr>
        </p:nvSpPr>
        <p:spPr>
          <a:xfrm>
            <a:off x="648930" y="2548281"/>
            <a:ext cx="7480219" cy="368045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280"/>
              <a:buNone/>
            </a:pPr>
            <a:endParaRPr sz="1600" b="0" i="0" u="none" strike="noStrike">
              <a:solidFill>
                <a:schemeClr val="dk1"/>
              </a:solidFill>
              <a:latin typeface="Cambria"/>
              <a:ea typeface="Cambria"/>
              <a:cs typeface="Cambria"/>
              <a:sym typeface="Cambria"/>
            </a:endParaRPr>
          </a:p>
          <a:p>
            <a:pPr marL="342900" lvl="0" indent="-342900" algn="l" rtl="0">
              <a:lnSpc>
                <a:spcPct val="90000"/>
              </a:lnSpc>
              <a:spcBef>
                <a:spcPts val="1000"/>
              </a:spcBef>
              <a:spcAft>
                <a:spcPts val="0"/>
              </a:spcAft>
              <a:buSzPts val="1280"/>
              <a:buChar char="►"/>
            </a:pPr>
            <a:r>
              <a:rPr lang="en-US" sz="1600" b="0" u="none" strike="noStrike">
                <a:solidFill>
                  <a:schemeClr val="dk1"/>
                </a:solidFill>
                <a:latin typeface="Cambria"/>
                <a:ea typeface="Cambria"/>
                <a:cs typeface="Cambria"/>
                <a:sym typeface="Cambria"/>
              </a:rPr>
              <a:t> Clinical outcome depends on several demographic and genetic factors that lead to modification of treatment recommendations and subgroup-specific treatment allocation -</a:t>
            </a:r>
            <a:r>
              <a:rPr lang="en-US" sz="1600" b="0" i="0" u="none" strike="noStrike">
                <a:solidFill>
                  <a:schemeClr val="dk1"/>
                </a:solidFill>
                <a:latin typeface="Cambria"/>
                <a:ea typeface="Cambria"/>
                <a:cs typeface="Cambria"/>
                <a:sym typeface="Cambria"/>
              </a:rPr>
              <a:t>– “right drug to the right patient”</a:t>
            </a:r>
            <a:endParaRPr/>
          </a:p>
          <a:p>
            <a:pPr marL="342900" lvl="0" indent="-342900" algn="l" rtl="0">
              <a:lnSpc>
                <a:spcPct val="90000"/>
              </a:lnSpc>
              <a:spcBef>
                <a:spcPts val="1000"/>
              </a:spcBef>
              <a:spcAft>
                <a:spcPts val="0"/>
              </a:spcAft>
              <a:buSzPts val="1280"/>
              <a:buChar char="►"/>
            </a:pPr>
            <a:r>
              <a:rPr lang="en-US" sz="1600" b="0" i="0" u="none" strike="noStrike">
                <a:solidFill>
                  <a:schemeClr val="dk1"/>
                </a:solidFill>
                <a:latin typeface="Cambria"/>
                <a:ea typeface="Cambria"/>
                <a:cs typeface="Cambria"/>
                <a:sym typeface="Cambria"/>
              </a:rPr>
              <a:t> Human epidermal growth factor receptor 2 (HER2) gene controls the rapid growth and spread of breast cancer and researchers have developed HER2 protein blocking medical products such as trastuzumab</a:t>
            </a:r>
            <a:endParaRPr/>
          </a:p>
          <a:p>
            <a:pPr marL="342900" lvl="0" indent="-342900" algn="l" rtl="0">
              <a:lnSpc>
                <a:spcPct val="90000"/>
              </a:lnSpc>
              <a:spcBef>
                <a:spcPts val="1000"/>
              </a:spcBef>
              <a:spcAft>
                <a:spcPts val="0"/>
              </a:spcAft>
              <a:buSzPts val="1280"/>
              <a:buChar char="►"/>
            </a:pPr>
            <a:r>
              <a:rPr lang="en-US" sz="1600" b="0" i="0" u="none" strike="noStrike">
                <a:solidFill>
                  <a:schemeClr val="dk1"/>
                </a:solidFill>
                <a:latin typeface="Cambria"/>
                <a:ea typeface="Cambria"/>
                <a:cs typeface="Cambria"/>
                <a:sym typeface="Cambria"/>
              </a:rPr>
              <a:t> Prediction of hospitalization risk of COVID-19 positive patients (BMI, sex, age, comorbidities)</a:t>
            </a:r>
            <a:endParaRPr/>
          </a:p>
          <a:p>
            <a:pPr marL="342900" lvl="0" indent="-342900" algn="l" rtl="0">
              <a:lnSpc>
                <a:spcPct val="90000"/>
              </a:lnSpc>
              <a:spcBef>
                <a:spcPts val="1000"/>
              </a:spcBef>
              <a:spcAft>
                <a:spcPts val="0"/>
              </a:spcAft>
              <a:buSzPts val="1280"/>
              <a:buChar char="►"/>
            </a:pPr>
            <a:r>
              <a:rPr lang="en-US" sz="1600" b="0" i="0" u="none" strike="noStrike">
                <a:solidFill>
                  <a:schemeClr val="dk1"/>
                </a:solidFill>
                <a:latin typeface="Cambria"/>
                <a:ea typeface="Cambria"/>
                <a:cs typeface="Cambria"/>
                <a:sym typeface="Cambria"/>
              </a:rPr>
              <a:t> Anticipate the risk of 30-day hospital readmission to avoid penalties for </a:t>
            </a:r>
            <a:r>
              <a:rPr lang="en-US" sz="1600">
                <a:solidFill>
                  <a:schemeClr val="dk1"/>
                </a:solidFill>
                <a:latin typeface="Cambria"/>
                <a:ea typeface="Cambria"/>
                <a:cs typeface="Cambria"/>
                <a:sym typeface="Cambria"/>
              </a:rPr>
              <a:t>hospitals under </a:t>
            </a:r>
            <a:r>
              <a:rPr lang="en-US" sz="1600" b="0" i="0" u="none" strike="noStrike">
                <a:solidFill>
                  <a:schemeClr val="dk1"/>
                </a:solidFill>
                <a:latin typeface="Cambria"/>
                <a:ea typeface="Cambria"/>
                <a:cs typeface="Cambria"/>
                <a:sym typeface="Cambria"/>
              </a:rPr>
              <a:t>Medicare’s Hospital Readmissions Reduction program</a:t>
            </a:r>
            <a:endParaRPr/>
          </a:p>
          <a:p>
            <a:pPr marL="342900" lvl="0" indent="-342900" algn="l" rtl="0">
              <a:lnSpc>
                <a:spcPct val="90000"/>
              </a:lnSpc>
              <a:spcBef>
                <a:spcPts val="1000"/>
              </a:spcBef>
              <a:spcAft>
                <a:spcPts val="0"/>
              </a:spcAft>
              <a:buSzPts val="1280"/>
              <a:buChar char="►"/>
            </a:pPr>
            <a:r>
              <a:rPr lang="en-US" sz="1600" b="1">
                <a:solidFill>
                  <a:schemeClr val="dk1"/>
                </a:solidFill>
                <a:latin typeface="Cambria"/>
                <a:ea typeface="Cambria"/>
                <a:cs typeface="Cambria"/>
                <a:sym typeface="Cambria"/>
              </a:rPr>
              <a:t>Need for efficient predictive and machine learning algorithms </a:t>
            </a:r>
            <a:endParaRPr sz="1600" b="1" i="0" u="none" strike="noStrike">
              <a:solidFill>
                <a:schemeClr val="dk1"/>
              </a:solidFill>
              <a:latin typeface="Cambria"/>
              <a:ea typeface="Cambria"/>
              <a:cs typeface="Cambria"/>
              <a:sym typeface="Cambria"/>
            </a:endParaRPr>
          </a:p>
          <a:p>
            <a:pPr marL="342900" lvl="0" indent="-271780" algn="l" rtl="0">
              <a:lnSpc>
                <a:spcPct val="90000"/>
              </a:lnSpc>
              <a:spcBef>
                <a:spcPts val="1000"/>
              </a:spcBef>
              <a:spcAft>
                <a:spcPts val="0"/>
              </a:spcAft>
              <a:buSzPts val="1120"/>
              <a:buNone/>
            </a:pPr>
            <a:endParaRPr sz="1400">
              <a:solidFill>
                <a:schemeClr val="dk1"/>
              </a:solidFill>
              <a:latin typeface="Cambria"/>
              <a:ea typeface="Cambria"/>
              <a:cs typeface="Cambria"/>
              <a:sym typeface="Cambria"/>
            </a:endParaRPr>
          </a:p>
        </p:txBody>
      </p:sp>
      <p:pic>
        <p:nvPicPr>
          <p:cNvPr id="259" name="Google Shape;259;p26" descr="Diagram&#10;&#10;Description automatically generated"/>
          <p:cNvPicPr preferRelativeResize="0"/>
          <p:nvPr/>
        </p:nvPicPr>
        <p:blipFill rotWithShape="1">
          <a:blip r:embed="rId4">
            <a:alphaModFix/>
          </a:blip>
          <a:srcRect/>
          <a:stretch/>
        </p:blipFill>
        <p:spPr>
          <a:xfrm>
            <a:off x="8129872" y="2693790"/>
            <a:ext cx="3413671" cy="337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Workflow in a nutshell</a:t>
            </a:r>
            <a:endParaRPr/>
          </a:p>
        </p:txBody>
      </p:sp>
      <p:sp>
        <p:nvSpPr>
          <p:cNvPr id="730" name="Google Shape;730;p6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br>
              <a:rPr lang="en-US"/>
            </a:br>
            <a:endParaRPr/>
          </a:p>
          <a:p>
            <a:pPr marL="457200" lvl="0" indent="-320040" algn="l" rtl="0">
              <a:spcBef>
                <a:spcPts val="1000"/>
              </a:spcBef>
              <a:spcAft>
                <a:spcPts val="0"/>
              </a:spcAft>
              <a:buSzPts val="1440"/>
              <a:buChar char="-"/>
            </a:pPr>
            <a:r>
              <a:rPr lang="en-US"/>
              <a:t>The workflow for any datas analysis consists of  3 parts – 1) Data exploration and preprocessing processing 2) Model fitting (Gibbs!)  3) diagnostics and 4) Posterior summarization(Inference)</a:t>
            </a:r>
            <a:br>
              <a:rPr lang="en-US"/>
            </a:br>
            <a:endParaRPr/>
          </a:p>
          <a:p>
            <a:pPr marL="457200" lvl="0" indent="-320040" algn="l" rtl="0">
              <a:spcBef>
                <a:spcPts val="1000"/>
              </a:spcBef>
              <a:spcAft>
                <a:spcPts val="0"/>
              </a:spcAft>
              <a:buSzPts val="1440"/>
              <a:buChar char="-"/>
            </a:pPr>
            <a:r>
              <a:rPr lang="en-US"/>
              <a:t>We will walk through  this  workflow for a diabetes dataset using a  html file  next .</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The next  slides expand upon the diagnostics and post-Gibbs part of the workflow. </a:t>
            </a:r>
            <a:endParaRPr/>
          </a:p>
          <a:p>
            <a:pPr marL="457200" lvl="0" indent="0" algn="l" rtl="0">
              <a:spcBef>
                <a:spcPts val="10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Diagnostics– Trace plots</a:t>
            </a:r>
            <a:endParaRPr/>
          </a:p>
        </p:txBody>
      </p:sp>
      <p:sp>
        <p:nvSpPr>
          <p:cNvPr id="737" name="Google Shape;737;p6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are handled through  the  R package coda. </a:t>
            </a:r>
            <a:br>
              <a:rPr lang="en-US"/>
            </a:br>
            <a:r>
              <a:rPr lang="en-US"/>
              <a:t>https://cran.r-project.org/web/packages/coda/index.htmlweb/packages/coda/index.html</a:t>
            </a:r>
            <a:br>
              <a:rPr lang="en-US"/>
            </a:br>
            <a:endParaRPr/>
          </a:p>
          <a:p>
            <a:pPr marL="457200" lvl="0" indent="-320040" algn="l" rtl="0">
              <a:spcBef>
                <a:spcPts val="0"/>
              </a:spcBef>
              <a:spcAft>
                <a:spcPts val="0"/>
              </a:spcAft>
              <a:buSzPts val="1440"/>
              <a:buChar char="-"/>
            </a:pPr>
            <a:r>
              <a:rPr lang="en-US"/>
              <a:t>The most commonly used diagnostics are trace plots and autocorrelation plots.</a:t>
            </a:r>
            <a:br>
              <a:rPr lang="en-US"/>
            </a:br>
            <a:endParaRPr/>
          </a:p>
          <a:p>
            <a:pPr marL="457200" lvl="0" indent="-320040" algn="l" rtl="0">
              <a:spcBef>
                <a:spcPts val="0"/>
              </a:spcBef>
              <a:spcAft>
                <a:spcPts val="0"/>
              </a:spcAft>
              <a:buSzPts val="1440"/>
              <a:buChar char="-"/>
            </a:pPr>
            <a:r>
              <a:rPr lang="en-US"/>
              <a:t> Convergence to any distribution  after a  certain point- –”burn-in”--implies the samples are ‘stationary’ they have the same distribution. This would imply that any chunk of the samples will look alike.  They will hover around a certain value(the posterior mean) and not fluctuate too much. Trace plots capture that.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2"/>
        <p:cNvGrpSpPr/>
        <p:nvPr/>
      </p:nvGrpSpPr>
      <p:grpSpPr>
        <a:xfrm>
          <a:off x="0" y="0"/>
          <a:ext cx="0" cy="0"/>
          <a:chOff x="0" y="0"/>
          <a:chExt cx="0" cy="0"/>
        </a:xfrm>
      </p:grpSpPr>
      <p:pic>
        <p:nvPicPr>
          <p:cNvPr id="743" name="Google Shape;743;p6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744" name="Google Shape;744;p6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745" name="Google Shape;745;p6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6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747" name="Google Shape;747;p64"/>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748" name="Google Shape;748;p6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0" y="-5"/>
            <a:ext cx="12191695" cy="473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50" name="Google Shape;750;p6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a:off x="8719939" y="3753695"/>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752" name="Google Shape;752;p64"/>
          <p:cNvPicPr preferRelativeResize="0"/>
          <p:nvPr/>
        </p:nvPicPr>
        <p:blipFill rotWithShape="1">
          <a:blip r:embed="rId8">
            <a:alphaModFix/>
          </a:blip>
          <a:srcRect/>
          <a:stretch/>
        </p:blipFill>
        <p:spPr>
          <a:xfrm>
            <a:off x="6285703" y="1617557"/>
            <a:ext cx="3500562" cy="2310370"/>
          </a:xfrm>
          <a:prstGeom prst="rect">
            <a:avLst/>
          </a:prstGeom>
          <a:noFill/>
          <a:ln>
            <a:noFill/>
          </a:ln>
        </p:spPr>
      </p:pic>
      <p:sp>
        <p:nvSpPr>
          <p:cNvPr id="753" name="Google Shape;753;p64"/>
          <p:cNvSpPr/>
          <p:nvPr/>
        </p:nvSpPr>
        <p:spPr>
          <a:xfrm>
            <a:off x="1" y="4055532"/>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sp>
        <p:nvSpPr>
          <p:cNvPr id="754" name="Google Shape;754;p64"/>
          <p:cNvSpPr txBox="1">
            <a:spLocks noGrp="1"/>
          </p:cNvSpPr>
          <p:nvPr>
            <p:ph type="title"/>
          </p:nvPr>
        </p:nvSpPr>
        <p:spPr>
          <a:xfrm>
            <a:off x="635458" y="4854344"/>
            <a:ext cx="9345155" cy="86180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4800"/>
              <a:buFont typeface="Cambria"/>
              <a:buNone/>
            </a:pPr>
            <a:r>
              <a:rPr lang="en-US" sz="4800">
                <a:latin typeface="Cambria"/>
                <a:ea typeface="Cambria"/>
                <a:cs typeface="Cambria"/>
                <a:sym typeface="Cambria"/>
              </a:rPr>
              <a:t>Diagnostic Plots</a:t>
            </a:r>
            <a:endParaRPr/>
          </a:p>
        </p:txBody>
      </p:sp>
      <p:pic>
        <p:nvPicPr>
          <p:cNvPr id="755" name="Google Shape;755;p64"/>
          <p:cNvPicPr preferRelativeResize="0">
            <a:picLocks noGrp="1"/>
          </p:cNvPicPr>
          <p:nvPr>
            <p:ph type="body" idx="1"/>
          </p:nvPr>
        </p:nvPicPr>
        <p:blipFill rotWithShape="1">
          <a:blip r:embed="rId9">
            <a:alphaModFix/>
          </a:blip>
          <a:srcRect/>
          <a:stretch/>
        </p:blipFill>
        <p:spPr>
          <a:xfrm>
            <a:off x="643855" y="636083"/>
            <a:ext cx="5064375" cy="329184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6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Diagnostics– Autocorrelation plots</a:t>
            </a:r>
            <a:endParaRPr/>
          </a:p>
        </p:txBody>
      </p:sp>
      <p:sp>
        <p:nvSpPr>
          <p:cNvPr id="762" name="Google Shape;762;p65"/>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Markov Chain Monte Carlo (MCMC)   implies that the  iterative algorithm produces samples  that are not independent but have a Markov structure.</a:t>
            </a:r>
            <a:br>
              <a:rPr lang="en-US"/>
            </a:br>
            <a:br>
              <a:rPr lang="en-US"/>
            </a:br>
            <a:r>
              <a:rPr lang="en-US"/>
              <a:t>- This hold  for the entire span of the iterative cycle (even after burn-in)</a:t>
            </a:r>
            <a:endParaRPr/>
          </a:p>
          <a:p>
            <a:pPr marL="0" lvl="0" indent="0" algn="l" rtl="0">
              <a:spcBef>
                <a:spcPts val="1000"/>
              </a:spcBef>
              <a:spcAft>
                <a:spcPts val="0"/>
              </a:spcAft>
              <a:buNone/>
            </a:pPr>
            <a:endParaRPr/>
          </a:p>
          <a:p>
            <a:pPr marL="0" lvl="0" indent="0" algn="l" rtl="0">
              <a:spcBef>
                <a:spcPts val="1000"/>
              </a:spcBef>
              <a:spcAft>
                <a:spcPts val="0"/>
              </a:spcAft>
              <a:buNone/>
            </a:pPr>
            <a:r>
              <a:rPr lang="en-US"/>
              <a:t>-However an implication of  ‘stationarity’ is  that the correlation between consecutive samples after convergence will decay rapidly.</a:t>
            </a:r>
            <a:br>
              <a:rPr lang="en-US"/>
            </a:br>
            <a:endParaRPr/>
          </a:p>
          <a:p>
            <a:pPr marL="0" lvl="0" indent="0" algn="l" rtl="0">
              <a:spcBef>
                <a:spcPts val="1000"/>
              </a:spcBef>
              <a:spcAft>
                <a:spcPts val="0"/>
              </a:spcAft>
              <a:buNone/>
            </a:pPr>
            <a:r>
              <a:rPr lang="en-US"/>
              <a:t>-Autocorrelation captures that.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Inference: Summarizing posterior</a:t>
            </a:r>
            <a:endParaRPr/>
          </a:p>
        </p:txBody>
      </p:sp>
      <p:sp>
        <p:nvSpPr>
          <p:cNvPr id="769" name="Google Shape;769;p66"/>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457200" lvl="0" indent="-320040" algn="l" rtl="0">
              <a:spcBef>
                <a:spcPts val="1000"/>
              </a:spcBef>
              <a:spcAft>
                <a:spcPts val="0"/>
              </a:spcAft>
              <a:buSzPts val="1440"/>
              <a:buChar char="-"/>
            </a:pPr>
            <a:r>
              <a:rPr lang="en-US"/>
              <a:t>Summarization  follows diagnostics. Unlike frequentist domain, any question  on the parameter mean, parameter uncertainties and of any complicated  functions thereof, can be answered directly in one step.</a:t>
            </a:r>
            <a:br>
              <a:rPr lang="en-US"/>
            </a:br>
            <a:br>
              <a:rPr lang="en-US"/>
            </a:br>
            <a:r>
              <a:rPr lang="en-US"/>
              <a:t>-Just through straightforward summaries of the MCMC samples.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For example, posterior mean is the average of the corresponding MCMC samples, and posterior credible intervals can be derived from the empirical quantiles of the samples.</a:t>
            </a:r>
            <a:br>
              <a:rPr lang="en-US"/>
            </a:br>
            <a:endParaRPr/>
          </a:p>
          <a:p>
            <a:pPr marL="457200" lvl="0" indent="-320040" algn="l" rtl="0">
              <a:spcBef>
                <a:spcPts val="0"/>
              </a:spcBef>
              <a:spcAft>
                <a:spcPts val="0"/>
              </a:spcAft>
              <a:buSzPts val="1440"/>
              <a:buChar char="-"/>
            </a:pPr>
            <a:r>
              <a:rPr lang="en-US"/>
              <a:t> That’s it ! The accompanying html files will  walk  us  through an entire Bayesian workflow in R on a couple sample datasets.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4"/>
        <p:cNvGrpSpPr/>
        <p:nvPr/>
      </p:nvGrpSpPr>
      <p:grpSpPr>
        <a:xfrm>
          <a:off x="0" y="0"/>
          <a:ext cx="0" cy="0"/>
          <a:chOff x="0" y="0"/>
          <a:chExt cx="0" cy="0"/>
        </a:xfrm>
      </p:grpSpPr>
      <p:pic>
        <p:nvPicPr>
          <p:cNvPr id="775" name="Google Shape;775;p67"/>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776" name="Google Shape;776;p67"/>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777" name="Google Shape;777;p67"/>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8" name="Google Shape;778;p67"/>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779" name="Google Shape;779;p67"/>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780" name="Google Shape;780;p6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7"/>
          <p:cNvSpPr txBox="1">
            <a:spLocks noGrp="1"/>
          </p:cNvSpPr>
          <p:nvPr>
            <p:ph type="title"/>
          </p:nvPr>
        </p:nvSpPr>
        <p:spPr>
          <a:xfrm>
            <a:off x="7826900" y="618675"/>
            <a:ext cx="4383600" cy="4735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2800">
                <a:latin typeface="Cambria"/>
                <a:ea typeface="Cambria"/>
                <a:cs typeface="Cambria"/>
                <a:sym typeface="Cambria"/>
              </a:rPr>
              <a:t>Colon cancer data </a:t>
            </a:r>
            <a:br>
              <a:rPr lang="en-US" sz="2800">
                <a:latin typeface="Cambria"/>
                <a:ea typeface="Cambria"/>
                <a:cs typeface="Cambria"/>
                <a:sym typeface="Cambria"/>
              </a:rPr>
            </a:br>
            <a:br>
              <a:rPr lang="en-US" sz="2800">
                <a:latin typeface="Cambria"/>
                <a:ea typeface="Cambria"/>
                <a:cs typeface="Cambria"/>
                <a:sym typeface="Cambria"/>
              </a:rPr>
            </a:br>
            <a:r>
              <a:rPr lang="en-US" sz="2800">
                <a:latin typeface="Cambria"/>
                <a:ea typeface="Cambria"/>
                <a:cs typeface="Cambria"/>
                <a:sym typeface="Cambria"/>
              </a:rPr>
              <a:t> Predictors: 2000 human genes from 40 tumors and 22 normal colon tissues.</a:t>
            </a:r>
            <a:endParaRPr sz="2800">
              <a:latin typeface="Cambria"/>
              <a:ea typeface="Cambria"/>
              <a:cs typeface="Cambria"/>
              <a:sym typeface="Cambria"/>
            </a:endParaRPr>
          </a:p>
          <a:p>
            <a:pPr marL="0" lvl="0" indent="0" algn="l" rtl="0">
              <a:spcBef>
                <a:spcPts val="0"/>
              </a:spcBef>
              <a:spcAft>
                <a:spcPts val="0"/>
              </a:spcAft>
              <a:buNone/>
            </a:pPr>
            <a:br>
              <a:rPr lang="en-US" sz="2800">
                <a:latin typeface="Cambria"/>
                <a:ea typeface="Cambria"/>
                <a:cs typeface="Cambria"/>
                <a:sym typeface="Cambria"/>
              </a:rPr>
            </a:br>
            <a:r>
              <a:rPr lang="en-US" sz="2800">
                <a:latin typeface="Cambria"/>
                <a:ea typeface="Cambria"/>
                <a:cs typeface="Cambria"/>
                <a:sym typeface="Cambria"/>
              </a:rPr>
              <a:t>-HS performs best in  all measures and selects </a:t>
            </a:r>
            <a:r>
              <a:rPr lang="en-US" sz="2800" b="1">
                <a:latin typeface="Cambria"/>
                <a:ea typeface="Cambria"/>
                <a:cs typeface="Cambria"/>
                <a:sym typeface="Cambria"/>
              </a:rPr>
              <a:t>36 genes out of 2000</a:t>
            </a:r>
            <a:endParaRPr/>
          </a:p>
        </p:txBody>
      </p:sp>
      <p:sp>
        <p:nvSpPr>
          <p:cNvPr id="782" name="Google Shape;782;p67"/>
          <p:cNvSpPr/>
          <p:nvPr/>
        </p:nvSpPr>
        <p:spPr>
          <a:xfrm>
            <a:off x="0" y="0"/>
            <a:ext cx="715712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3" name="Google Shape;783;p67"/>
          <p:cNvSpPr/>
          <p:nvPr/>
        </p:nvSpPr>
        <p:spPr>
          <a:xfrm flipH="1">
            <a:off x="7463681"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84" name="Google Shape;784;p67"/>
          <p:cNvSpPr/>
          <p:nvPr/>
        </p:nvSpPr>
        <p:spPr>
          <a:xfrm rot="5400000" flipH="1">
            <a:off x="3708596"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85" name="Google Shape;785;p67"/>
          <p:cNvPicPr preferRelativeResize="0">
            <a:picLocks noGrp="1"/>
          </p:cNvPicPr>
          <p:nvPr>
            <p:ph type="body" idx="1"/>
          </p:nvPr>
        </p:nvPicPr>
        <p:blipFill rotWithShape="1">
          <a:blip r:embed="rId8">
            <a:alphaModFix/>
          </a:blip>
          <a:srcRect/>
          <a:stretch/>
        </p:blipFill>
        <p:spPr>
          <a:xfrm>
            <a:off x="524403" y="204072"/>
            <a:ext cx="7284023" cy="4188315"/>
          </a:xfrm>
          <a:prstGeom prst="rect">
            <a:avLst/>
          </a:prstGeom>
          <a:noFill/>
          <a:ln>
            <a:noFill/>
          </a:ln>
        </p:spPr>
      </p:pic>
      <p:graphicFrame>
        <p:nvGraphicFramePr>
          <p:cNvPr id="786" name="Google Shape;786;p67"/>
          <p:cNvGraphicFramePr/>
          <p:nvPr/>
        </p:nvGraphicFramePr>
        <p:xfrm>
          <a:off x="522875" y="3837733"/>
          <a:ext cx="7016200" cy="2468940"/>
        </p:xfrm>
        <a:graphic>
          <a:graphicData uri="http://schemas.openxmlformats.org/drawingml/2006/table">
            <a:tbl>
              <a:tblPr firstRow="1" bandRow="1">
                <a:noFill/>
                <a:tableStyleId>{BB6BD488-762B-4971-8D45-E586965FD5FE}</a:tableStyleId>
              </a:tblPr>
              <a:tblGrid>
                <a:gridCol w="1754050">
                  <a:extLst>
                    <a:ext uri="{9D8B030D-6E8A-4147-A177-3AD203B41FA5}">
                      <a16:colId xmlns:a16="http://schemas.microsoft.com/office/drawing/2014/main" val="20000"/>
                    </a:ext>
                  </a:extLst>
                </a:gridCol>
                <a:gridCol w="1754050">
                  <a:extLst>
                    <a:ext uri="{9D8B030D-6E8A-4147-A177-3AD203B41FA5}">
                      <a16:colId xmlns:a16="http://schemas.microsoft.com/office/drawing/2014/main" val="20001"/>
                    </a:ext>
                  </a:extLst>
                </a:gridCol>
                <a:gridCol w="1754050">
                  <a:extLst>
                    <a:ext uri="{9D8B030D-6E8A-4147-A177-3AD203B41FA5}">
                      <a16:colId xmlns:a16="http://schemas.microsoft.com/office/drawing/2014/main" val="20002"/>
                    </a:ext>
                  </a:extLst>
                </a:gridCol>
                <a:gridCol w="1754050">
                  <a:extLst>
                    <a:ext uri="{9D8B030D-6E8A-4147-A177-3AD203B41FA5}">
                      <a16:colId xmlns:a16="http://schemas.microsoft.com/office/drawing/2014/main" val="20003"/>
                    </a:ext>
                  </a:extLst>
                </a:gridCol>
              </a:tblGrid>
              <a:tr h="607025">
                <a:tc>
                  <a:txBody>
                    <a:bodyPr/>
                    <a:lstStyle/>
                    <a:p>
                      <a:pPr marL="0" marR="0" lvl="0" indent="0" algn="l" rtl="0">
                        <a:spcBef>
                          <a:spcPts val="0"/>
                        </a:spcBef>
                        <a:spcAft>
                          <a:spcPts val="0"/>
                        </a:spcAft>
                        <a:buNone/>
                      </a:pPr>
                      <a:r>
                        <a:rPr lang="en-US" sz="1800" u="none" strike="noStrike" cap="none"/>
                        <a:t>Measures</a:t>
                      </a:r>
                      <a:endParaRPr/>
                    </a:p>
                  </a:txBody>
                  <a:tcPr marL="91450" marR="91450" marT="45725" marB="45725"/>
                </a:tc>
                <a:tc>
                  <a:txBody>
                    <a:bodyPr/>
                    <a:lstStyle/>
                    <a:p>
                      <a:pPr marL="0" marR="0" lvl="0" indent="0" algn="l" rtl="0">
                        <a:spcBef>
                          <a:spcPts val="0"/>
                        </a:spcBef>
                        <a:spcAft>
                          <a:spcPts val="0"/>
                        </a:spcAft>
                        <a:buNone/>
                      </a:pPr>
                      <a:r>
                        <a:rPr lang="en-US" sz="1800"/>
                        <a:t>Horseshoe</a:t>
                      </a:r>
                      <a:endParaRPr/>
                    </a:p>
                  </a:txBody>
                  <a:tcPr marL="91450" marR="91450" marT="45725" marB="45725"/>
                </a:tc>
                <a:tc>
                  <a:txBody>
                    <a:bodyPr/>
                    <a:lstStyle/>
                    <a:p>
                      <a:pPr marL="0" marR="0" lvl="0" indent="0" algn="l" rtl="0">
                        <a:spcBef>
                          <a:spcPts val="0"/>
                        </a:spcBef>
                        <a:spcAft>
                          <a:spcPts val="0"/>
                        </a:spcAft>
                        <a:buNone/>
                      </a:pPr>
                      <a:r>
                        <a:rPr lang="en-US" sz="1800"/>
                        <a:t>Dirichlet Laplace (DL)</a:t>
                      </a:r>
                      <a:endParaRPr/>
                    </a:p>
                  </a:txBody>
                  <a:tcPr marL="91450" marR="91450" marT="45725" marB="45725"/>
                </a:tc>
                <a:tc>
                  <a:txBody>
                    <a:bodyPr/>
                    <a:lstStyle/>
                    <a:p>
                      <a:pPr marL="0" marR="0" lvl="0" indent="0" algn="l" rtl="0">
                        <a:spcBef>
                          <a:spcPts val="0"/>
                        </a:spcBef>
                        <a:spcAft>
                          <a:spcPts val="0"/>
                        </a:spcAft>
                        <a:buNone/>
                      </a:pPr>
                      <a:r>
                        <a:rPr lang="en-US" sz="1800"/>
                        <a:t>Double Pareto (DP)</a:t>
                      </a:r>
                      <a:endParaRPr/>
                    </a:p>
                  </a:txBody>
                  <a:tcPr marL="91450" marR="91450" marT="45725" marB="45725"/>
                </a:tc>
                <a:extLst>
                  <a:ext uri="{0D108BD9-81ED-4DB2-BD59-A6C34878D82A}">
                    <a16:rowId xmlns:a16="http://schemas.microsoft.com/office/drawing/2014/main" val="10000"/>
                  </a:ext>
                </a:extLst>
              </a:tr>
              <a:tr h="351675">
                <a:tc>
                  <a:txBody>
                    <a:bodyPr/>
                    <a:lstStyle/>
                    <a:p>
                      <a:pPr marL="0" marR="0" lvl="0" indent="0" algn="l" rtl="0">
                        <a:spcBef>
                          <a:spcPts val="0"/>
                        </a:spcBef>
                        <a:spcAft>
                          <a:spcPts val="0"/>
                        </a:spcAft>
                        <a:buNone/>
                      </a:pPr>
                      <a:r>
                        <a:rPr lang="en-US" sz="1800"/>
                        <a:t>Accuracy</a:t>
                      </a:r>
                      <a:endParaRPr/>
                    </a:p>
                  </a:txBody>
                  <a:tcPr marL="91450" marR="91450" marT="45725" marB="45725"/>
                </a:tc>
                <a:tc>
                  <a:txBody>
                    <a:bodyPr/>
                    <a:lstStyle/>
                    <a:p>
                      <a:pPr marL="0" marR="0" lvl="0" indent="0" algn="l" rtl="0">
                        <a:spcBef>
                          <a:spcPts val="0"/>
                        </a:spcBef>
                        <a:spcAft>
                          <a:spcPts val="0"/>
                        </a:spcAft>
                        <a:buNone/>
                      </a:pPr>
                      <a:r>
                        <a:rPr lang="en-US" sz="1800"/>
                        <a:t>0.846</a:t>
                      </a:r>
                      <a:endParaRPr/>
                    </a:p>
                  </a:txBody>
                  <a:tcPr marL="91450" marR="91450" marT="45725" marB="45725"/>
                </a:tc>
                <a:tc>
                  <a:txBody>
                    <a:bodyPr/>
                    <a:lstStyle/>
                    <a:p>
                      <a:pPr marL="0" marR="0" lvl="0" indent="0" algn="l" rtl="0">
                        <a:spcBef>
                          <a:spcPts val="0"/>
                        </a:spcBef>
                        <a:spcAft>
                          <a:spcPts val="0"/>
                        </a:spcAft>
                        <a:buNone/>
                      </a:pPr>
                      <a:r>
                        <a:rPr lang="en-US" sz="1800"/>
                        <a:t>0.769</a:t>
                      </a:r>
                      <a:endParaRPr/>
                    </a:p>
                  </a:txBody>
                  <a:tcPr marL="91450" marR="91450" marT="45725" marB="45725"/>
                </a:tc>
                <a:tc>
                  <a:txBody>
                    <a:bodyPr/>
                    <a:lstStyle/>
                    <a:p>
                      <a:pPr marL="0" marR="0" lvl="0" indent="0" algn="l" rtl="0">
                        <a:spcBef>
                          <a:spcPts val="0"/>
                        </a:spcBef>
                        <a:spcAft>
                          <a:spcPts val="0"/>
                        </a:spcAft>
                        <a:buNone/>
                      </a:pPr>
                      <a:r>
                        <a:rPr lang="en-US" sz="1800"/>
                        <a:t>0.769</a:t>
                      </a:r>
                      <a:endParaRPr/>
                    </a:p>
                  </a:txBody>
                  <a:tcPr marL="91450" marR="91450" marT="45725" marB="45725"/>
                </a:tc>
                <a:extLst>
                  <a:ext uri="{0D108BD9-81ED-4DB2-BD59-A6C34878D82A}">
                    <a16:rowId xmlns:a16="http://schemas.microsoft.com/office/drawing/2014/main" val="10001"/>
                  </a:ext>
                </a:extLst>
              </a:tr>
              <a:tr h="351675">
                <a:tc>
                  <a:txBody>
                    <a:bodyPr/>
                    <a:lstStyle/>
                    <a:p>
                      <a:pPr marL="0" marR="0" lvl="0" indent="0" algn="l" rtl="0">
                        <a:spcBef>
                          <a:spcPts val="0"/>
                        </a:spcBef>
                        <a:spcAft>
                          <a:spcPts val="0"/>
                        </a:spcAft>
                        <a:buNone/>
                      </a:pPr>
                      <a:r>
                        <a:rPr lang="en-US" sz="1800"/>
                        <a:t>Sensitivity</a:t>
                      </a:r>
                      <a:endParaRPr/>
                    </a:p>
                  </a:txBody>
                  <a:tcPr marL="91450" marR="91450" marT="45725" marB="45725"/>
                </a:tc>
                <a:tc>
                  <a:txBody>
                    <a:bodyPr/>
                    <a:lstStyle/>
                    <a:p>
                      <a:pPr marL="0" marR="0" lvl="0" indent="0" algn="l" rtl="0">
                        <a:spcBef>
                          <a:spcPts val="0"/>
                        </a:spcBef>
                        <a:spcAft>
                          <a:spcPts val="0"/>
                        </a:spcAft>
                        <a:buNone/>
                      </a:pPr>
                      <a:r>
                        <a:rPr lang="en-US" sz="1800"/>
                        <a:t>1.000</a:t>
                      </a:r>
                      <a:endParaRPr/>
                    </a:p>
                  </a:txBody>
                  <a:tcPr marL="91450" marR="91450" marT="45725" marB="45725"/>
                </a:tc>
                <a:tc>
                  <a:txBody>
                    <a:bodyPr/>
                    <a:lstStyle/>
                    <a:p>
                      <a:pPr marL="0" marR="0" lvl="0" indent="0" algn="l" rtl="0">
                        <a:spcBef>
                          <a:spcPts val="0"/>
                        </a:spcBef>
                        <a:spcAft>
                          <a:spcPts val="0"/>
                        </a:spcAft>
                        <a:buNone/>
                      </a:pPr>
                      <a:r>
                        <a:rPr lang="en-US" sz="1800"/>
                        <a:t>0.750</a:t>
                      </a:r>
                      <a:endParaRPr/>
                    </a:p>
                  </a:txBody>
                  <a:tcPr marL="91450" marR="91450" marT="45725" marB="45725"/>
                </a:tc>
                <a:tc>
                  <a:txBody>
                    <a:bodyPr/>
                    <a:lstStyle/>
                    <a:p>
                      <a:pPr marL="0" marR="0" lvl="0" indent="0" algn="l" rtl="0">
                        <a:spcBef>
                          <a:spcPts val="0"/>
                        </a:spcBef>
                        <a:spcAft>
                          <a:spcPts val="0"/>
                        </a:spcAft>
                        <a:buNone/>
                      </a:pPr>
                      <a:r>
                        <a:rPr lang="en-US" sz="1800"/>
                        <a:t>0.750</a:t>
                      </a:r>
                      <a:endParaRPr/>
                    </a:p>
                  </a:txBody>
                  <a:tcPr marL="91450" marR="91450" marT="45725" marB="45725"/>
                </a:tc>
                <a:extLst>
                  <a:ext uri="{0D108BD9-81ED-4DB2-BD59-A6C34878D82A}">
                    <a16:rowId xmlns:a16="http://schemas.microsoft.com/office/drawing/2014/main" val="10002"/>
                  </a:ext>
                </a:extLst>
              </a:tr>
              <a:tr h="351675">
                <a:tc>
                  <a:txBody>
                    <a:bodyPr/>
                    <a:lstStyle/>
                    <a:p>
                      <a:pPr marL="0" marR="0" lvl="0" indent="0" algn="l" rtl="0">
                        <a:spcBef>
                          <a:spcPts val="0"/>
                        </a:spcBef>
                        <a:spcAft>
                          <a:spcPts val="0"/>
                        </a:spcAft>
                        <a:buNone/>
                      </a:pPr>
                      <a:r>
                        <a:rPr lang="en-US" sz="1800"/>
                        <a:t>Specificity</a:t>
                      </a:r>
                      <a:endParaRPr/>
                    </a:p>
                  </a:txBody>
                  <a:tcPr marL="91450" marR="91450" marT="45725" marB="45725"/>
                </a:tc>
                <a:tc>
                  <a:txBody>
                    <a:bodyPr/>
                    <a:lstStyle/>
                    <a:p>
                      <a:pPr marL="0" marR="0" lvl="0" indent="0" algn="l" rtl="0">
                        <a:spcBef>
                          <a:spcPts val="0"/>
                        </a:spcBef>
                        <a:spcAft>
                          <a:spcPts val="0"/>
                        </a:spcAft>
                        <a:buNone/>
                      </a:pPr>
                      <a:r>
                        <a:rPr lang="en-US" sz="1800"/>
                        <a:t>0.778</a:t>
                      </a:r>
                      <a:endParaRPr/>
                    </a:p>
                  </a:txBody>
                  <a:tcPr marL="91450" marR="91450" marT="45725" marB="45725"/>
                </a:tc>
                <a:tc>
                  <a:txBody>
                    <a:bodyPr/>
                    <a:lstStyle/>
                    <a:p>
                      <a:pPr marL="0" marR="0" lvl="0" indent="0" algn="l" rtl="0">
                        <a:spcBef>
                          <a:spcPts val="0"/>
                        </a:spcBef>
                        <a:spcAft>
                          <a:spcPts val="0"/>
                        </a:spcAft>
                        <a:buNone/>
                      </a:pPr>
                      <a:r>
                        <a:rPr lang="en-US" sz="1800"/>
                        <a:t>0.778</a:t>
                      </a:r>
                      <a:endParaRPr/>
                    </a:p>
                  </a:txBody>
                  <a:tcPr marL="91450" marR="91450" marT="45725" marB="45725"/>
                </a:tc>
                <a:tc>
                  <a:txBody>
                    <a:bodyPr/>
                    <a:lstStyle/>
                    <a:p>
                      <a:pPr marL="0" marR="0" lvl="0" indent="0" algn="l" rtl="0">
                        <a:spcBef>
                          <a:spcPts val="0"/>
                        </a:spcBef>
                        <a:spcAft>
                          <a:spcPts val="0"/>
                        </a:spcAft>
                        <a:buNone/>
                      </a:pPr>
                      <a:r>
                        <a:rPr lang="en-US" sz="1800"/>
                        <a:t>0.778</a:t>
                      </a:r>
                      <a:endParaRPr/>
                    </a:p>
                  </a:txBody>
                  <a:tcPr marL="91450" marR="91450" marT="45725" marB="45725"/>
                </a:tc>
                <a:extLst>
                  <a:ext uri="{0D108BD9-81ED-4DB2-BD59-A6C34878D82A}">
                    <a16:rowId xmlns:a16="http://schemas.microsoft.com/office/drawing/2014/main" val="10003"/>
                  </a:ext>
                </a:extLst>
              </a:tr>
              <a:tr h="351675">
                <a:tc>
                  <a:txBody>
                    <a:bodyPr/>
                    <a:lstStyle/>
                    <a:p>
                      <a:pPr marL="0" marR="0" lvl="0" indent="0" algn="l" rtl="0">
                        <a:spcBef>
                          <a:spcPts val="0"/>
                        </a:spcBef>
                        <a:spcAft>
                          <a:spcPts val="0"/>
                        </a:spcAft>
                        <a:buNone/>
                      </a:pPr>
                      <a:r>
                        <a:rPr lang="en-US" sz="1800"/>
                        <a:t>AUC </a:t>
                      </a:r>
                      <a:endParaRPr/>
                    </a:p>
                  </a:txBody>
                  <a:tcPr marL="91450" marR="91450" marT="45725" marB="45725"/>
                </a:tc>
                <a:tc>
                  <a:txBody>
                    <a:bodyPr/>
                    <a:lstStyle/>
                    <a:p>
                      <a:pPr marL="0" marR="0" lvl="0" indent="0" algn="l" rtl="0">
                        <a:spcBef>
                          <a:spcPts val="0"/>
                        </a:spcBef>
                        <a:spcAft>
                          <a:spcPts val="0"/>
                        </a:spcAft>
                        <a:buNone/>
                      </a:pPr>
                      <a:r>
                        <a:rPr lang="en-US" sz="1800"/>
                        <a:t>0.889</a:t>
                      </a:r>
                      <a:endParaRPr/>
                    </a:p>
                  </a:txBody>
                  <a:tcPr marL="91450" marR="91450" marT="45725" marB="45725"/>
                </a:tc>
                <a:tc>
                  <a:txBody>
                    <a:bodyPr/>
                    <a:lstStyle/>
                    <a:p>
                      <a:pPr marL="0" marR="0" lvl="0" indent="0" algn="l" rtl="0">
                        <a:spcBef>
                          <a:spcPts val="0"/>
                        </a:spcBef>
                        <a:spcAft>
                          <a:spcPts val="0"/>
                        </a:spcAft>
                        <a:buNone/>
                      </a:pPr>
                      <a:r>
                        <a:rPr lang="en-US" sz="1800"/>
                        <a:t>0.764</a:t>
                      </a:r>
                      <a:endParaRPr/>
                    </a:p>
                  </a:txBody>
                  <a:tcPr marL="91450" marR="91450" marT="45725" marB="45725"/>
                </a:tc>
                <a:tc>
                  <a:txBody>
                    <a:bodyPr/>
                    <a:lstStyle/>
                    <a:p>
                      <a:pPr marL="0" marR="0" lvl="0" indent="0" algn="l" rtl="0">
                        <a:spcBef>
                          <a:spcPts val="0"/>
                        </a:spcBef>
                        <a:spcAft>
                          <a:spcPts val="0"/>
                        </a:spcAft>
                        <a:buNone/>
                      </a:pPr>
                      <a:r>
                        <a:rPr lang="en-US" sz="1800"/>
                        <a:t>0.764</a:t>
                      </a:r>
                      <a:endParaRPr/>
                    </a:p>
                  </a:txBody>
                  <a:tcPr marL="91450" marR="91450" marT="45725" marB="45725"/>
                </a:tc>
                <a:extLst>
                  <a:ext uri="{0D108BD9-81ED-4DB2-BD59-A6C34878D82A}">
                    <a16:rowId xmlns:a16="http://schemas.microsoft.com/office/drawing/2014/main" val="10004"/>
                  </a:ext>
                </a:extLst>
              </a:tr>
              <a:tr h="351675">
                <a:tc>
                  <a:txBody>
                    <a:bodyPr/>
                    <a:lstStyle/>
                    <a:p>
                      <a:pPr marL="0" marR="0" lvl="0" indent="0" algn="l" rtl="0">
                        <a:spcBef>
                          <a:spcPts val="0"/>
                        </a:spcBef>
                        <a:spcAft>
                          <a:spcPts val="0"/>
                        </a:spcAft>
                        <a:buNone/>
                      </a:pPr>
                      <a:r>
                        <a:rPr lang="en-US" sz="1800"/>
                        <a:t>Brier Score</a:t>
                      </a:r>
                      <a:endParaRPr/>
                    </a:p>
                  </a:txBody>
                  <a:tcPr marL="91450" marR="91450" marT="45725" marB="45725"/>
                </a:tc>
                <a:tc>
                  <a:txBody>
                    <a:bodyPr/>
                    <a:lstStyle/>
                    <a:p>
                      <a:pPr marL="0" marR="0" lvl="0" indent="0" algn="l" rtl="0">
                        <a:spcBef>
                          <a:spcPts val="0"/>
                        </a:spcBef>
                        <a:spcAft>
                          <a:spcPts val="0"/>
                        </a:spcAft>
                        <a:buNone/>
                      </a:pPr>
                      <a:r>
                        <a:rPr lang="en-US" sz="1800"/>
                        <a:t>0.121</a:t>
                      </a:r>
                      <a:endParaRPr/>
                    </a:p>
                  </a:txBody>
                  <a:tcPr marL="91450" marR="91450" marT="45725" marB="45725"/>
                </a:tc>
                <a:tc>
                  <a:txBody>
                    <a:bodyPr/>
                    <a:lstStyle/>
                    <a:p>
                      <a:pPr marL="0" marR="0" lvl="0" indent="0" algn="l" rtl="0">
                        <a:spcBef>
                          <a:spcPts val="0"/>
                        </a:spcBef>
                        <a:spcAft>
                          <a:spcPts val="0"/>
                        </a:spcAft>
                        <a:buNone/>
                      </a:pPr>
                      <a:r>
                        <a:rPr lang="en-US" sz="1800"/>
                        <a:t>0.224</a:t>
                      </a:r>
                      <a:endParaRPr/>
                    </a:p>
                  </a:txBody>
                  <a:tcPr marL="91450" marR="91450" marT="45725" marB="45725"/>
                </a:tc>
                <a:tc>
                  <a:txBody>
                    <a:bodyPr/>
                    <a:lstStyle/>
                    <a:p>
                      <a:pPr marL="0" marR="0" lvl="0" indent="0" algn="l" rtl="0">
                        <a:spcBef>
                          <a:spcPts val="0"/>
                        </a:spcBef>
                        <a:spcAft>
                          <a:spcPts val="0"/>
                        </a:spcAft>
                        <a:buNone/>
                      </a:pPr>
                      <a:r>
                        <a:rPr lang="en-US" sz="1800"/>
                        <a:t>0.240</a:t>
                      </a:r>
                      <a:endParaRPr/>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Other case studies : Alzheimer’s disease, Dementia</a:t>
            </a:r>
            <a:endParaRPr/>
          </a:p>
        </p:txBody>
      </p:sp>
      <p:sp>
        <p:nvSpPr>
          <p:cNvPr id="793" name="Google Shape;793;p68"/>
          <p:cNvSpPr txBox="1">
            <a:spLocks noGrp="1"/>
          </p:cNvSpPr>
          <p:nvPr>
            <p:ph type="body" idx="1"/>
          </p:nvPr>
        </p:nvSpPr>
        <p:spPr>
          <a:xfrm>
            <a:off x="1125250" y="2042451"/>
            <a:ext cx="9077700" cy="45927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a:t>Public domain </a:t>
            </a:r>
            <a:r>
              <a:rPr lang="en-US" b="1">
                <a:solidFill>
                  <a:srgbClr val="000000"/>
                </a:solidFill>
              </a:rPr>
              <a:t>ADNI database:</a:t>
            </a:r>
            <a:r>
              <a:rPr lang="en-US"/>
              <a:t> available from R package ADNI merge.Five progressively increasing  categories of mental impairment– (</a:t>
            </a:r>
            <a:r>
              <a:rPr lang="en-US" b="1"/>
              <a:t>1) Normal, (2) Early  Mildl [3]  Late  Mild  [4]  Subjective Complaint [5] Alzheimer’s. </a:t>
            </a:r>
            <a:endParaRPr b="1"/>
          </a:p>
          <a:p>
            <a:pPr marL="0" lvl="0" indent="0" algn="l" rtl="0">
              <a:spcBef>
                <a:spcPts val="1000"/>
              </a:spcBef>
              <a:spcAft>
                <a:spcPts val="0"/>
              </a:spcAft>
              <a:buNone/>
            </a:pPr>
            <a:br>
              <a:rPr lang="en-US"/>
            </a:br>
            <a:r>
              <a:rPr lang="en-US"/>
              <a:t>MLR regression applied.  Among a  host of demographic (age, education gender), race ),cognitive  tests, and clinical predictors (brain volume)  all three priors</a:t>
            </a:r>
            <a:br>
              <a:rPr lang="en-US"/>
            </a:br>
            <a:r>
              <a:rPr lang="en-US"/>
              <a:t>selected 13-item </a:t>
            </a:r>
            <a:r>
              <a:rPr lang="en-US" b="1"/>
              <a:t>AD cognitive scale score and auditory learning test scores All three had around 95% accuracy and greater than 90% specificity.</a:t>
            </a:r>
            <a:br>
              <a:rPr lang="en-US" b="1"/>
            </a:br>
            <a:r>
              <a:rPr lang="en-US" b="1"/>
              <a:t>-</a:t>
            </a:r>
            <a:br>
              <a:rPr lang="en-US"/>
            </a:br>
            <a:r>
              <a:rPr lang="en-US" b="1"/>
              <a:t>Oasis  database:</a:t>
            </a:r>
            <a:r>
              <a:rPr lang="en-US"/>
              <a:t> Absent/Mild/severe dementia outcomes . Among several  clinical and demographic factors, </a:t>
            </a:r>
            <a:r>
              <a:rPr lang="en-US" b="1"/>
              <a:t>normalized brain volume mental  state exam scores</a:t>
            </a:r>
            <a:r>
              <a:rPr lang="en-US"/>
              <a:t> selected by our methods.</a:t>
            </a:r>
            <a:endParaRPr/>
          </a:p>
          <a:p>
            <a:pPr marL="0" lvl="0" indent="0" algn="l" rtl="0">
              <a:spcBef>
                <a:spcPts val="1000"/>
              </a:spcBef>
              <a:spcAft>
                <a:spcPts val="0"/>
              </a:spcAft>
              <a:buNone/>
            </a:pPr>
            <a:r>
              <a:rPr lang="en-US"/>
              <a:t>-Results from datasets  shown in a compressed figure next. Also discussed in detail –https://bmcmedresmethodol.biomedcentral.com/articles/10.1186/s12874-022-01560-6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8"/>
        <p:cNvGrpSpPr/>
        <p:nvPr/>
      </p:nvGrpSpPr>
      <p:grpSpPr>
        <a:xfrm>
          <a:off x="0" y="0"/>
          <a:ext cx="0" cy="0"/>
          <a:chOff x="0" y="0"/>
          <a:chExt cx="0" cy="0"/>
        </a:xfrm>
      </p:grpSpPr>
      <p:sp>
        <p:nvSpPr>
          <p:cNvPr id="799" name="Google Shape;799;p69"/>
          <p:cNvSpPr txBox="1">
            <a:spLocks noGrp="1"/>
          </p:cNvSpPr>
          <p:nvPr>
            <p:ph type="title"/>
          </p:nvPr>
        </p:nvSpPr>
        <p:spPr>
          <a:xfrm>
            <a:off x="473531" y="-9"/>
            <a:ext cx="4166400" cy="1622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4200"/>
              <a:buFont typeface="Cambria"/>
              <a:buNone/>
            </a:pPr>
            <a:r>
              <a:rPr lang="en-US" b="1">
                <a:latin typeface="Cambria"/>
                <a:ea typeface="Cambria"/>
                <a:cs typeface="Cambria"/>
                <a:sym typeface="Cambria"/>
              </a:rPr>
              <a:t>Summary across datasets</a:t>
            </a:r>
            <a:endParaRPr/>
          </a:p>
        </p:txBody>
      </p:sp>
      <p:sp>
        <p:nvSpPr>
          <p:cNvPr id="800" name="Google Shape;800;p69"/>
          <p:cNvSpPr txBox="1">
            <a:spLocks noGrp="1"/>
          </p:cNvSpPr>
          <p:nvPr>
            <p:ph type="body" idx="1"/>
          </p:nvPr>
        </p:nvSpPr>
        <p:spPr>
          <a:xfrm>
            <a:off x="473529" y="1387930"/>
            <a:ext cx="4341911" cy="483589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US">
                <a:latin typeface="Cambria"/>
                <a:ea typeface="Cambria"/>
                <a:cs typeface="Cambria"/>
                <a:sym typeface="Cambria"/>
              </a:rPr>
              <a:t>In a nutshell -</a:t>
            </a:r>
            <a:endParaRPr>
              <a:latin typeface="Cambria"/>
              <a:ea typeface="Cambria"/>
              <a:cs typeface="Cambria"/>
              <a:sym typeface="Cambria"/>
            </a:endParaRPr>
          </a:p>
          <a:p>
            <a:pPr marL="342900" lvl="0" indent="-350520" algn="l" rtl="0">
              <a:spcBef>
                <a:spcPts val="1000"/>
              </a:spcBef>
              <a:spcAft>
                <a:spcPts val="0"/>
              </a:spcAft>
              <a:buSzPts val="1600"/>
              <a:buChar char="►"/>
            </a:pPr>
            <a:r>
              <a:rPr lang="en-US">
                <a:latin typeface="Cambria"/>
                <a:ea typeface="Cambria"/>
                <a:cs typeface="Cambria"/>
                <a:sym typeface="Cambria"/>
              </a:rPr>
              <a:t>Our proposed method with the horseshoe prior outperformed frequentist methods on specificity by as much as 10 percentage points in all datasets. </a:t>
            </a:r>
            <a:br>
              <a:rPr lang="en-US">
                <a:latin typeface="Cambria"/>
                <a:ea typeface="Cambria"/>
                <a:cs typeface="Cambria"/>
                <a:sym typeface="Cambria"/>
              </a:rPr>
            </a:br>
            <a:br>
              <a:rPr lang="en-US">
                <a:latin typeface="Cambria"/>
                <a:ea typeface="Cambria"/>
                <a:cs typeface="Cambria"/>
                <a:sym typeface="Cambria"/>
              </a:rPr>
            </a:br>
            <a:r>
              <a:rPr lang="en-US">
                <a:latin typeface="Cambria"/>
                <a:ea typeface="Cambria"/>
                <a:cs typeface="Cambria"/>
                <a:sym typeface="Cambria"/>
              </a:rPr>
              <a:t>The colon dataset has the second highest AUC from our method only superseded by Blasso.</a:t>
            </a:r>
            <a:endParaRPr/>
          </a:p>
        </p:txBody>
      </p:sp>
      <p:sp>
        <p:nvSpPr>
          <p:cNvPr id="801" name="Google Shape;801;p69"/>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2" name="Google Shape;802;p69"/>
          <p:cNvSpPr/>
          <p:nvPr/>
        </p:nvSpPr>
        <p:spPr>
          <a:xfrm>
            <a:off x="6093992" y="0"/>
            <a:ext cx="6098427"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3" name="Google Shape;803;p69"/>
          <p:cNvSpPr/>
          <p:nvPr/>
        </p:nvSpPr>
        <p:spPr>
          <a:xfrm rot="-5400000">
            <a:off x="2450577"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804" name="Google Shape;804;p69" descr="Chart, sunburst chart&#10;&#10;Description automatically generated"/>
          <p:cNvPicPr preferRelativeResize="0"/>
          <p:nvPr/>
        </p:nvPicPr>
        <p:blipFill rotWithShape="1">
          <a:blip r:embed="rId4">
            <a:alphaModFix/>
          </a:blip>
          <a:srcRect/>
          <a:stretch/>
        </p:blipFill>
        <p:spPr>
          <a:xfrm>
            <a:off x="6093992" y="765365"/>
            <a:ext cx="5449889" cy="5327266"/>
          </a:xfrm>
          <a:prstGeom prst="rect">
            <a:avLst/>
          </a:prstGeom>
          <a:noFill/>
          <a:ln>
            <a:noFill/>
          </a:ln>
        </p:spPr>
      </p:pic>
      <p:sp>
        <p:nvSpPr>
          <p:cNvPr id="805" name="Google Shape;805;p69"/>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9"/>
          <p:cNvSpPr txBox="1"/>
          <p:nvPr/>
        </p:nvSpPr>
        <p:spPr>
          <a:xfrm>
            <a:off x="5815173" y="6213544"/>
            <a:ext cx="557886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HS: Horseshoe, EN: Elastic-Net, DP: Double Pareto, DL: Dirichlet Laplace, BL: Bayesian Lasso, BEN: Bayesian Elastic Net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0"/>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Negative Binomial Case study: </a:t>
            </a:r>
            <a:br>
              <a:rPr lang="en-US"/>
            </a:br>
            <a:r>
              <a:rPr lang="en-US"/>
              <a:t>Biochemists data </a:t>
            </a:r>
            <a:endParaRPr/>
          </a:p>
        </p:txBody>
      </p:sp>
      <p:sp>
        <p:nvSpPr>
          <p:cNvPr id="813" name="Google Shape;813;p70"/>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457200" lvl="0" indent="0" algn="l" rtl="0">
              <a:spcBef>
                <a:spcPts val="0"/>
              </a:spcBef>
              <a:spcAft>
                <a:spcPts val="0"/>
              </a:spcAft>
              <a:buNone/>
            </a:pPr>
            <a:endParaRPr sz="1800">
              <a:latin typeface="Cambria"/>
              <a:ea typeface="Cambria"/>
              <a:cs typeface="Cambria"/>
              <a:sym typeface="Cambria"/>
            </a:endParaRPr>
          </a:p>
          <a:p>
            <a:pPr marL="457200" lvl="0" indent="0" algn="l" rtl="0">
              <a:spcBef>
                <a:spcPts val="0"/>
              </a:spcBef>
              <a:spcAft>
                <a:spcPts val="0"/>
              </a:spcAft>
              <a:buNone/>
            </a:pPr>
            <a:endParaRPr sz="1800">
              <a:latin typeface="Cambria"/>
              <a:ea typeface="Cambria"/>
              <a:cs typeface="Cambria"/>
              <a:sym typeface="Cambria"/>
            </a:endParaRPr>
          </a:p>
          <a:p>
            <a:pPr marL="0" lvl="0" indent="-91440" algn="l" rtl="0">
              <a:spcBef>
                <a:spcPts val="0"/>
              </a:spcBef>
              <a:spcAft>
                <a:spcPts val="0"/>
              </a:spcAft>
              <a:buClr>
                <a:schemeClr val="accent1"/>
              </a:buClr>
              <a:buSzPts val="1440"/>
              <a:buFont typeface="Noto Sans Symbols"/>
              <a:buChar char="►"/>
            </a:pPr>
            <a:r>
              <a:rPr lang="en-US" sz="1800">
                <a:latin typeface="Cambria"/>
                <a:ea typeface="Cambria"/>
                <a:cs typeface="Cambria"/>
                <a:sym typeface="Cambria"/>
              </a:rPr>
              <a:t>Response:   Post-PHD  Publications by Biochemists</a:t>
            </a:r>
            <a:br>
              <a:rPr lang="en-US" sz="1800">
                <a:latin typeface="Cambria"/>
                <a:ea typeface="Cambria"/>
                <a:cs typeface="Cambria"/>
                <a:sym typeface="Cambria"/>
              </a:rPr>
            </a:br>
            <a:endParaRPr sz="1800">
              <a:latin typeface="Cambria"/>
              <a:ea typeface="Cambria"/>
              <a:cs typeface="Cambria"/>
              <a:sym typeface="Cambria"/>
            </a:endParaRPr>
          </a:p>
          <a:p>
            <a:pPr marL="0" lvl="0" indent="-91440" algn="l" rtl="0">
              <a:spcBef>
                <a:spcPts val="0"/>
              </a:spcBef>
              <a:spcAft>
                <a:spcPts val="0"/>
              </a:spcAft>
              <a:buClr>
                <a:schemeClr val="accent1"/>
              </a:buClr>
              <a:buSzPts val="1440"/>
              <a:buFont typeface="Noto Sans Symbols"/>
              <a:buChar char="►"/>
            </a:pPr>
            <a:r>
              <a:rPr lang="en-US" sz="1800">
                <a:latin typeface="Cambria"/>
                <a:ea typeface="Cambria"/>
                <a:cs typeface="Cambria"/>
                <a:sym typeface="Cambria"/>
              </a:rPr>
              <a:t>- Public domain data  available from R package pscl.</a:t>
            </a:r>
            <a:endParaRPr sz="1800">
              <a:latin typeface="Cambria"/>
              <a:ea typeface="Cambria"/>
              <a:cs typeface="Cambria"/>
              <a:sym typeface="Cambria"/>
            </a:endParaRPr>
          </a:p>
          <a:p>
            <a:pPr marL="0" lvl="0" indent="0" algn="l" rtl="0">
              <a:spcBef>
                <a:spcPts val="0"/>
              </a:spcBef>
              <a:spcAft>
                <a:spcPts val="0"/>
              </a:spcAft>
              <a:buNone/>
            </a:pPr>
            <a:endParaRPr sz="1800">
              <a:latin typeface="Cambria"/>
              <a:ea typeface="Cambria"/>
              <a:cs typeface="Cambria"/>
              <a:sym typeface="Cambria"/>
            </a:endParaRPr>
          </a:p>
          <a:p>
            <a:pPr marL="457200" lvl="0" indent="0" algn="l" rtl="0">
              <a:spcBef>
                <a:spcPts val="0"/>
              </a:spcBef>
              <a:spcAft>
                <a:spcPts val="0"/>
              </a:spcAft>
              <a:buNone/>
            </a:pPr>
            <a:endParaRPr sz="1800">
              <a:latin typeface="Cambria"/>
              <a:ea typeface="Cambria"/>
              <a:cs typeface="Cambria"/>
              <a:sym typeface="Cambria"/>
            </a:endParaRPr>
          </a:p>
          <a:p>
            <a:pPr marL="0" lvl="0" indent="-91440" algn="l" rtl="0">
              <a:spcBef>
                <a:spcPts val="0"/>
              </a:spcBef>
              <a:spcAft>
                <a:spcPts val="0"/>
              </a:spcAft>
              <a:buClr>
                <a:schemeClr val="accent1"/>
              </a:buClr>
              <a:buSzPts val="1440"/>
              <a:buFont typeface="Noto Sans Symbols"/>
              <a:buChar char="►"/>
            </a:pPr>
            <a:r>
              <a:rPr lang="en-US" sz="1800">
                <a:latin typeface="Cambria"/>
                <a:ea typeface="Cambria"/>
                <a:cs typeface="Cambria"/>
                <a:sym typeface="Cambria"/>
              </a:rPr>
              <a:t>Variables– Gender   marital status , # children under age six, prestige of the PHD program, # articles by the mentor in  last 3 years, # PHD publication volumes.</a:t>
            </a:r>
            <a:endParaRPr sz="1800">
              <a:latin typeface="Cambria"/>
              <a:ea typeface="Cambria"/>
              <a:cs typeface="Cambria"/>
              <a:sym typeface="Cambria"/>
            </a:endParaRPr>
          </a:p>
          <a:p>
            <a:pPr marL="457200" lvl="0" indent="0" algn="l" rtl="0">
              <a:spcBef>
                <a:spcPts val="0"/>
              </a:spcBef>
              <a:spcAft>
                <a:spcPts val="0"/>
              </a:spcAft>
              <a:buNone/>
            </a:pPr>
            <a:endParaRPr sz="1800">
              <a:latin typeface="Cambria"/>
              <a:ea typeface="Cambria"/>
              <a:cs typeface="Cambria"/>
              <a:sym typeface="Cambria"/>
            </a:endParaRPr>
          </a:p>
          <a:p>
            <a:pPr marL="0" lvl="0" indent="-91440" algn="l" rtl="0">
              <a:spcBef>
                <a:spcPts val="0"/>
              </a:spcBef>
              <a:spcAft>
                <a:spcPts val="0"/>
              </a:spcAft>
              <a:buClr>
                <a:schemeClr val="accent1"/>
              </a:buClr>
              <a:buSzPts val="1440"/>
              <a:buFont typeface="Noto Sans Symbols"/>
              <a:buChar char="►"/>
            </a:pPr>
            <a:r>
              <a:rPr lang="en-US" sz="1800">
                <a:latin typeface="Cambria"/>
                <a:ea typeface="Cambria"/>
                <a:cs typeface="Cambria"/>
                <a:sym typeface="Cambria"/>
              </a:rPr>
              <a:t>Prestige and Phd performance selected as important predictors.</a:t>
            </a:r>
            <a:endParaRPr sz="1800">
              <a:latin typeface="Cambria"/>
              <a:ea typeface="Cambria"/>
              <a:cs typeface="Cambria"/>
              <a:sym typeface="Cambria"/>
            </a:endParaRPr>
          </a:p>
          <a:p>
            <a:pPr marL="0" lvl="0" indent="0" algn="l" rtl="0">
              <a:spcBef>
                <a:spcPts val="0"/>
              </a:spcBef>
              <a:spcAft>
                <a:spcPts val="0"/>
              </a:spcAft>
              <a:buNone/>
            </a:pPr>
            <a:endParaRPr sz="1800">
              <a:latin typeface="Cambria"/>
              <a:ea typeface="Cambria"/>
              <a:cs typeface="Cambria"/>
              <a:sym typeface="Cambria"/>
            </a:endParaRPr>
          </a:p>
          <a:p>
            <a:pPr marL="0" lvl="0" indent="0" algn="l" rtl="0">
              <a:spcBef>
                <a:spcPts val="0"/>
              </a:spcBef>
              <a:spcAft>
                <a:spcPts val="0"/>
              </a:spcAft>
              <a:buNone/>
            </a:pPr>
            <a:r>
              <a:rPr lang="en-US" sz="1800">
                <a:latin typeface="Cambria"/>
                <a:ea typeface="Cambria"/>
                <a:cs typeface="Cambria"/>
                <a:sym typeface="Cambria"/>
              </a:rPr>
              <a:t>The accompanying html file  walks through this case study.</a:t>
            </a:r>
            <a:endParaRPr sz="1800">
              <a:latin typeface="Cambria"/>
              <a:ea typeface="Cambria"/>
              <a:cs typeface="Cambria"/>
              <a:sym typeface="Cambria"/>
            </a:endParaRPr>
          </a:p>
          <a:p>
            <a:pPr marL="0" lvl="0" indent="0" algn="l" rtl="0">
              <a:spcBef>
                <a:spcPts val="0"/>
              </a:spcBef>
              <a:spcAft>
                <a:spcPts val="0"/>
              </a:spcAft>
              <a:buNone/>
            </a:pPr>
            <a:endParaRPr sz="1800">
              <a:latin typeface="Cambria"/>
              <a:ea typeface="Cambria"/>
              <a:cs typeface="Cambria"/>
              <a:sym typeface="Cambria"/>
            </a:endParaRPr>
          </a:p>
          <a:p>
            <a:pPr marL="0" lvl="0" indent="0" algn="l" rtl="0">
              <a:spcBef>
                <a:spcPts val="0"/>
              </a:spcBef>
              <a:spcAft>
                <a:spcPts val="0"/>
              </a:spcAft>
              <a:buNone/>
            </a:pPr>
            <a:endParaRPr sz="1800">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1"/>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Case studies for count data:</a:t>
            </a:r>
            <a:endParaRPr/>
          </a:p>
          <a:p>
            <a:pPr marL="0" lvl="0" indent="0" algn="l" rtl="0">
              <a:spcBef>
                <a:spcPts val="0"/>
              </a:spcBef>
              <a:spcAft>
                <a:spcPts val="0"/>
              </a:spcAft>
              <a:buNone/>
            </a:pPr>
            <a:r>
              <a:rPr lang="en-US"/>
              <a:t>Genomics data.</a:t>
            </a:r>
            <a:endParaRPr/>
          </a:p>
        </p:txBody>
      </p:sp>
      <p:sp>
        <p:nvSpPr>
          <p:cNvPr id="820" name="Google Shape;820;p71"/>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-RNA-seq count data apt for applying a Bayesian NB or zero inflated Bayesian NB models.  In next generation sequencing, expressions are counts.</a:t>
            </a:r>
            <a:endParaRPr/>
          </a:p>
          <a:p>
            <a:pPr marL="0" lvl="0" indent="0" algn="l" rtl="0">
              <a:spcBef>
                <a:spcPts val="1000"/>
              </a:spcBef>
              <a:spcAft>
                <a:spcPts val="0"/>
              </a:spcAft>
              <a:buNone/>
            </a:pPr>
            <a:endParaRPr/>
          </a:p>
          <a:p>
            <a:pPr marL="457200" lvl="0" indent="-320040" algn="l" rtl="0">
              <a:spcBef>
                <a:spcPts val="1000"/>
              </a:spcBef>
              <a:spcAft>
                <a:spcPts val="0"/>
              </a:spcAft>
              <a:buSzPts val="1440"/>
              <a:buChar char="-"/>
            </a:pPr>
            <a:r>
              <a:rPr lang="en-US"/>
              <a:t>Many publicly available databases like GEO.</a:t>
            </a:r>
            <a:endParaRPr/>
          </a:p>
          <a:p>
            <a:pPr marL="0" lvl="0" indent="0" algn="l" rtl="0">
              <a:spcBef>
                <a:spcPts val="1000"/>
              </a:spcBef>
              <a:spcAft>
                <a:spcPts val="0"/>
              </a:spcAft>
              <a:buNone/>
            </a:pPr>
            <a:endParaRPr/>
          </a:p>
          <a:p>
            <a:pPr marL="0" lvl="0" indent="0" algn="l" rtl="0">
              <a:spcBef>
                <a:spcPts val="1000"/>
              </a:spcBef>
              <a:spcAft>
                <a:spcPts val="0"/>
              </a:spcAft>
              <a:buNone/>
            </a:pPr>
            <a:r>
              <a:rPr lang="en-US"/>
              <a:t>&gt; 50000 genes.  Applied  the BNB models to these high-dimensional datasets. Working on biological interpretation. </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27"/>
          <p:cNvSpPr/>
          <p:nvPr/>
        </p:nvSpPr>
        <p:spPr>
          <a:xfrm>
            <a:off x="0" y="0"/>
            <a:ext cx="12191999"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6" name="Google Shape;266;p27"/>
          <p:cNvSpPr txBox="1">
            <a:spLocks noGrp="1"/>
          </p:cNvSpPr>
          <p:nvPr>
            <p:ph type="title"/>
          </p:nvPr>
        </p:nvSpPr>
        <p:spPr>
          <a:xfrm>
            <a:off x="648929" y="965201"/>
            <a:ext cx="3505495" cy="477361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BEBEB"/>
              </a:buClr>
              <a:buSzPts val="4200"/>
              <a:buFont typeface="Cambria"/>
              <a:buNone/>
            </a:pPr>
            <a:r>
              <a:rPr lang="en-US" b="1">
                <a:solidFill>
                  <a:srgbClr val="EBEBEB"/>
                </a:solidFill>
                <a:latin typeface="Cambria"/>
                <a:ea typeface="Cambria"/>
                <a:cs typeface="Cambria"/>
                <a:sym typeface="Cambria"/>
              </a:rPr>
              <a:t>Main Goals</a:t>
            </a:r>
            <a:endParaRPr/>
          </a:p>
        </p:txBody>
      </p:sp>
      <p:sp>
        <p:nvSpPr>
          <p:cNvPr id="267" name="Google Shape;267;p27"/>
          <p:cNvSpPr/>
          <p:nvPr/>
        </p:nvSpPr>
        <p:spPr>
          <a:xfrm>
            <a:off x="4639056" y="0"/>
            <a:ext cx="755294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8" name="Google Shape;268;p27"/>
          <p:cNvSpPr/>
          <p:nvPr/>
        </p:nvSpPr>
        <p:spPr>
          <a:xfrm>
            <a:off x="5123688" y="484632"/>
            <a:ext cx="6584098" cy="5739187"/>
          </a:xfrm>
          <a:prstGeom prst="roundRect">
            <a:avLst>
              <a:gd name="adj" fmla="val 0"/>
            </a:avLst>
          </a:prstGeom>
          <a:solidFill>
            <a:schemeClr val="lt1"/>
          </a:solidFill>
          <a:ln w="12700" cap="sq" cmpd="sng">
            <a:solidFill>
              <a:srgbClr val="BFBFBF"/>
            </a:solidFill>
            <a:prstDash val="solid"/>
            <a:miter lim="800000"/>
            <a:headEnd type="none" w="sm" len="sm"/>
            <a:tailEnd type="none" w="sm" len="sm"/>
          </a:ln>
          <a:effectLst>
            <a:outerShdw blurRad="63500" dist="25400" dir="5400000" algn="tl" rotWithShape="0">
              <a:srgbClr val="000000">
                <a:alpha val="3882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69" name="Google Shape;269;p27"/>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7"/>
          <p:cNvGrpSpPr/>
          <p:nvPr/>
        </p:nvGrpSpPr>
        <p:grpSpPr>
          <a:xfrm>
            <a:off x="5608638" y="1031559"/>
            <a:ext cx="5614987" cy="4640894"/>
            <a:chOff x="0" y="66359"/>
            <a:chExt cx="5614987" cy="4640894"/>
          </a:xfrm>
        </p:grpSpPr>
        <p:sp>
          <p:nvSpPr>
            <p:cNvPr id="271" name="Google Shape;271;p27"/>
            <p:cNvSpPr/>
            <p:nvPr/>
          </p:nvSpPr>
          <p:spPr>
            <a:xfrm>
              <a:off x="0" y="66359"/>
              <a:ext cx="5614987" cy="1114863"/>
            </a:xfrm>
            <a:prstGeom prst="roundRect">
              <a:avLst>
                <a:gd name="adj" fmla="val 16667"/>
              </a:avLst>
            </a:prstGeom>
            <a:solidFill>
              <a:srgbClr val="74CDEA"/>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txBox="1"/>
            <p:nvPr/>
          </p:nvSpPr>
          <p:spPr>
            <a:xfrm>
              <a:off x="54423" y="120782"/>
              <a:ext cx="5506141" cy="1006017"/>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100"/>
                <a:buFont typeface="Cambria"/>
                <a:buNone/>
              </a:pPr>
              <a:r>
                <a:rPr lang="en-US" sz="2100" b="0" i="0" u="none" strike="noStrike" cap="none">
                  <a:solidFill>
                    <a:schemeClr val="dk1"/>
                  </a:solidFill>
                  <a:latin typeface="Cambria"/>
                  <a:ea typeface="Cambria"/>
                  <a:cs typeface="Cambria"/>
                  <a:sym typeface="Cambria"/>
                </a:rPr>
                <a:t>Computationally efficient regression model with categorical and count outcomes </a:t>
              </a:r>
              <a:endParaRPr sz="2100" b="0" i="0" u="none" strike="noStrike" cap="none">
                <a:solidFill>
                  <a:schemeClr val="dk1"/>
                </a:solidFill>
                <a:latin typeface="Cambria"/>
                <a:ea typeface="Cambria"/>
                <a:cs typeface="Cambria"/>
                <a:sym typeface="Cambria"/>
              </a:endParaRPr>
            </a:p>
          </p:txBody>
        </p:sp>
        <p:sp>
          <p:nvSpPr>
            <p:cNvPr id="273" name="Google Shape;273;p27"/>
            <p:cNvSpPr/>
            <p:nvPr/>
          </p:nvSpPr>
          <p:spPr>
            <a:xfrm>
              <a:off x="0" y="1241702"/>
              <a:ext cx="5614987" cy="1114863"/>
            </a:xfrm>
            <a:prstGeom prst="roundRect">
              <a:avLst>
                <a:gd name="adj" fmla="val 16667"/>
              </a:avLst>
            </a:prstGeom>
            <a:solidFill>
              <a:srgbClr val="6EE2E4"/>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txBox="1"/>
            <p:nvPr/>
          </p:nvSpPr>
          <p:spPr>
            <a:xfrm>
              <a:off x="54423" y="1296125"/>
              <a:ext cx="5506141" cy="1006017"/>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100"/>
                <a:buFont typeface="Cambria"/>
                <a:buNone/>
              </a:pPr>
              <a:r>
                <a:rPr lang="en-US" sz="2100" b="0" i="0" u="none" strike="noStrike" cap="none">
                  <a:solidFill>
                    <a:schemeClr val="dk1"/>
                  </a:solidFill>
                  <a:latin typeface="Cambria"/>
                  <a:ea typeface="Cambria"/>
                  <a:cs typeface="Cambria"/>
                  <a:sym typeface="Cambria"/>
                </a:rPr>
                <a:t>Variable selection with Bayesian shrinkage priors</a:t>
              </a:r>
              <a:endParaRPr sz="2100" b="0" i="0" u="none" strike="noStrike" cap="none">
                <a:solidFill>
                  <a:schemeClr val="dk1"/>
                </a:solidFill>
                <a:latin typeface="Cambria"/>
                <a:ea typeface="Cambria"/>
                <a:cs typeface="Cambria"/>
                <a:sym typeface="Cambria"/>
              </a:endParaRPr>
            </a:p>
          </p:txBody>
        </p:sp>
        <p:sp>
          <p:nvSpPr>
            <p:cNvPr id="275" name="Google Shape;275;p27"/>
            <p:cNvSpPr/>
            <p:nvPr/>
          </p:nvSpPr>
          <p:spPr>
            <a:xfrm>
              <a:off x="0" y="2417046"/>
              <a:ext cx="5614987" cy="1114863"/>
            </a:xfrm>
            <a:prstGeom prst="roundRect">
              <a:avLst>
                <a:gd name="adj" fmla="val 16667"/>
              </a:avLst>
            </a:prstGeom>
            <a:solidFill>
              <a:srgbClr val="69DCC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txBox="1"/>
            <p:nvPr/>
          </p:nvSpPr>
          <p:spPr>
            <a:xfrm>
              <a:off x="54423" y="2471469"/>
              <a:ext cx="5506141" cy="1006017"/>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100"/>
                <a:buFont typeface="Cambria"/>
                <a:buNone/>
              </a:pPr>
              <a:r>
                <a:rPr lang="en-US" sz="2100" b="0" i="0" u="none" strike="noStrike" cap="none">
                  <a:solidFill>
                    <a:schemeClr val="dk1"/>
                  </a:solidFill>
                  <a:latin typeface="Cambria"/>
                  <a:ea typeface="Cambria"/>
                  <a:cs typeface="Cambria"/>
                  <a:sym typeface="Cambria"/>
                </a:rPr>
                <a:t>Predictive performance using novel posterior schemes</a:t>
              </a:r>
              <a:endParaRPr sz="2100" b="0" i="0" u="none" strike="noStrike" cap="none">
                <a:solidFill>
                  <a:schemeClr val="dk1"/>
                </a:solidFill>
                <a:latin typeface="Cambria"/>
                <a:ea typeface="Cambria"/>
                <a:cs typeface="Cambria"/>
                <a:sym typeface="Cambria"/>
              </a:endParaRPr>
            </a:p>
          </p:txBody>
        </p:sp>
        <p:sp>
          <p:nvSpPr>
            <p:cNvPr id="277" name="Google Shape;277;p27"/>
            <p:cNvSpPr/>
            <p:nvPr/>
          </p:nvSpPr>
          <p:spPr>
            <a:xfrm>
              <a:off x="0" y="3592390"/>
              <a:ext cx="5614987" cy="1114863"/>
            </a:xfrm>
            <a:prstGeom prst="roundRect">
              <a:avLst>
                <a:gd name="adj" fmla="val 16667"/>
              </a:avLst>
            </a:prstGeom>
            <a:solidFill>
              <a:srgbClr val="65D39F"/>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txBox="1"/>
            <p:nvPr/>
          </p:nvSpPr>
          <p:spPr>
            <a:xfrm>
              <a:off x="54423" y="3646813"/>
              <a:ext cx="5506141" cy="1006017"/>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dk1"/>
                </a:buClr>
                <a:buSzPts val="2100"/>
                <a:buFont typeface="Cambria"/>
                <a:buNone/>
              </a:pPr>
              <a:r>
                <a:rPr lang="en-US" sz="2100" b="0" i="0" u="none" strike="noStrike" cap="none">
                  <a:solidFill>
                    <a:schemeClr val="dk1"/>
                  </a:solidFill>
                  <a:latin typeface="Cambria"/>
                  <a:ea typeface="Cambria"/>
                  <a:cs typeface="Cambria"/>
                  <a:sym typeface="Cambria"/>
                </a:rPr>
                <a:t>Application to a wide range of datasets including colon cancer, Alzheimer’s disease, and diabetes</a:t>
              </a:r>
              <a:endParaRPr sz="2100" b="0" i="0" u="none" strike="noStrike" cap="none">
                <a:solidFill>
                  <a:schemeClr val="dk1"/>
                </a:solidFill>
                <a:latin typeface="Cambria"/>
                <a:ea typeface="Cambria"/>
                <a:cs typeface="Cambria"/>
                <a:sym typeface="Cambria"/>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2"/>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Methodological extension to graphical models.</a:t>
            </a:r>
            <a:endParaRPr/>
          </a:p>
        </p:txBody>
      </p:sp>
      <p:sp>
        <p:nvSpPr>
          <p:cNvPr id="827" name="Google Shape;827;p72"/>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Graphical/Network models infer association between variables by assessing conditional independence.</a:t>
            </a:r>
            <a:br>
              <a:rPr lang="en-US"/>
            </a:br>
            <a:endParaRPr/>
          </a:p>
          <a:p>
            <a:pPr marL="0" lvl="0" indent="0" algn="l" rtl="0">
              <a:spcBef>
                <a:spcPts val="1000"/>
              </a:spcBef>
              <a:spcAft>
                <a:spcPts val="0"/>
              </a:spcAft>
              <a:buNone/>
            </a:pPr>
            <a:r>
              <a:rPr lang="en-US"/>
              <a:t>-These inference can be done computationally efficiently  through an ensemble of neighborhood regressions. Very informally, the idea &lt; regress one variable on the rest and circulate.&gt;</a:t>
            </a:r>
            <a:br>
              <a:rPr lang="en-US"/>
            </a:br>
            <a:endParaRPr/>
          </a:p>
          <a:p>
            <a:pPr marL="0" lvl="0" indent="0" algn="l" rtl="0">
              <a:spcBef>
                <a:spcPts val="1000"/>
              </a:spcBef>
              <a:spcAft>
                <a:spcPts val="0"/>
              </a:spcAft>
              <a:buNone/>
            </a:pPr>
            <a:r>
              <a:rPr lang="en-US"/>
              <a:t>–A very fast comprehensive Bayesian  model was proposed for recently, but only for normally distributed continuous  outcomes.</a:t>
            </a:r>
            <a:endParaRPr/>
          </a:p>
          <a:p>
            <a:pPr marL="0" lvl="0" indent="0" algn="l" rtl="0">
              <a:spcBef>
                <a:spcPts val="1000"/>
              </a:spcBef>
              <a:spcAft>
                <a:spcPts val="0"/>
              </a:spcAft>
              <a:buNone/>
            </a:pPr>
            <a:r>
              <a:rPr lang="en-US"/>
              <a:t>- Thus, Count/categorical graphical model can be an  immediate  offshoot from our current work. Gene network inference straightforward.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3"/>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Priors vs penalties: Common ‘prior’ misconceptions</a:t>
            </a:r>
            <a:endParaRPr/>
          </a:p>
        </p:txBody>
      </p:sp>
      <p:sp>
        <p:nvSpPr>
          <p:cNvPr id="834" name="Google Shape;834;p73"/>
          <p:cNvSpPr txBox="1">
            <a:spLocks noGrp="1"/>
          </p:cNvSpPr>
          <p:nvPr>
            <p:ph type="body" idx="1"/>
          </p:nvPr>
        </p:nvSpPr>
        <p:spPr>
          <a:xfrm>
            <a:off x="1103312" y="2052918"/>
            <a:ext cx="8946600" cy="41955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r>
              <a:rPr lang="en-US"/>
              <a:t>Priors NOT equivalent to   external information!  but can include them flexibly if needed.  If we had clinical information about the importance of a variable  we could surely include that.  Easy code tweaking,</a:t>
            </a:r>
            <a:endParaRPr/>
          </a:p>
          <a:p>
            <a:pPr marL="0" lvl="0" indent="0" algn="l" rtl="0">
              <a:spcBef>
                <a:spcPts val="1000"/>
              </a:spcBef>
              <a:spcAft>
                <a:spcPts val="0"/>
              </a:spcAft>
              <a:buNone/>
            </a:pPr>
            <a:endParaRPr/>
          </a:p>
          <a:p>
            <a:pPr marL="0" lvl="0" indent="0" algn="l" rtl="0">
              <a:spcBef>
                <a:spcPts val="1000"/>
              </a:spcBef>
              <a:spcAft>
                <a:spcPts val="0"/>
              </a:spcAft>
              <a:buNone/>
            </a:pPr>
            <a:r>
              <a:rPr lang="en-US"/>
              <a:t>-However, more generally priors can incorporate non-variable specific structural information.  For example, we may want to impose that most variables are non-significant but don’t  specify which. </a:t>
            </a:r>
            <a:endParaRPr/>
          </a:p>
          <a:p>
            <a:pPr marL="0" lvl="0" indent="0" algn="l" rtl="0">
              <a:spcBef>
                <a:spcPts val="1000"/>
              </a:spcBef>
              <a:spcAft>
                <a:spcPts val="0"/>
              </a:spcAft>
              <a:buNone/>
            </a:pPr>
            <a:endParaRPr/>
          </a:p>
          <a:p>
            <a:pPr marL="457200" lvl="0" indent="-313182" algn="l" rtl="0">
              <a:spcBef>
                <a:spcPts val="1000"/>
              </a:spcBef>
              <a:spcAft>
                <a:spcPts val="0"/>
              </a:spcAft>
              <a:buSzPct val="72000"/>
              <a:buChar char="-"/>
            </a:pPr>
            <a:r>
              <a:rPr lang="en-US"/>
              <a:t>Adding priors can’t  hurt   likelihood-based  analysis!   At  the worst it (large samples) the latter or  (in case of reliable informative  or structural information) improves it. </a:t>
            </a:r>
            <a:br>
              <a:rPr lang="en-US"/>
            </a:br>
            <a:br>
              <a:rPr lang="en-US"/>
            </a:br>
            <a:r>
              <a:rPr lang="en-US"/>
              <a:t>–Hierarchical   Bayesian models  allow us to choose prior settings in an automated way unlike choosing penalties by cross-validation</a:t>
            </a:r>
            <a:endParaRPr/>
          </a:p>
          <a:p>
            <a:pPr marL="0" lvl="0" indent="0" algn="l" rtl="0">
              <a:spcBef>
                <a:spcPts val="10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9"/>
        <p:cNvGrpSpPr/>
        <p:nvPr/>
      </p:nvGrpSpPr>
      <p:grpSpPr>
        <a:xfrm>
          <a:off x="0" y="0"/>
          <a:ext cx="0" cy="0"/>
          <a:chOff x="0" y="0"/>
          <a:chExt cx="0" cy="0"/>
        </a:xfrm>
      </p:grpSpPr>
      <p:sp>
        <p:nvSpPr>
          <p:cNvPr id="840" name="Google Shape;840;p7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841" name="Google Shape;841;p7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4"/>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843" name="Google Shape;843;p74"/>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844" name="Google Shape;844;p74"/>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ambria"/>
              <a:buNone/>
            </a:pPr>
            <a:r>
              <a:rPr lang="en-US" b="1">
                <a:solidFill>
                  <a:srgbClr val="FFFFFF"/>
                </a:solidFill>
                <a:latin typeface="Cambria"/>
                <a:ea typeface="Cambria"/>
                <a:cs typeface="Cambria"/>
                <a:sym typeface="Cambria"/>
              </a:rPr>
              <a:t>Discussion</a:t>
            </a:r>
            <a:endParaRPr/>
          </a:p>
        </p:txBody>
      </p:sp>
      <p:sp>
        <p:nvSpPr>
          <p:cNvPr id="845" name="Google Shape;845;p74"/>
          <p:cNvSpPr txBox="1">
            <a:spLocks noGrp="1"/>
          </p:cNvSpPr>
          <p:nvPr>
            <p:ph type="body" idx="1"/>
          </p:nvPr>
        </p:nvSpPr>
        <p:spPr>
          <a:xfrm>
            <a:off x="998290" y="2399252"/>
            <a:ext cx="9051563" cy="384914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920"/>
              <a:buFont typeface="Noto Sans Symbols"/>
              <a:buChar char="❑"/>
            </a:pPr>
            <a:r>
              <a:rPr lang="en-US" sz="2400">
                <a:latin typeface="Cambria"/>
                <a:ea typeface="Cambria"/>
                <a:cs typeface="Cambria"/>
                <a:sym typeface="Cambria"/>
              </a:rPr>
              <a:t> The model relies on linking Polya-Gamma Data-Augmentation and   Shrinkage Priors.</a:t>
            </a:r>
            <a:br>
              <a:rPr lang="en-US" sz="2400">
                <a:latin typeface="Cambria"/>
                <a:ea typeface="Cambria"/>
                <a:cs typeface="Cambria"/>
                <a:sym typeface="Cambria"/>
              </a:rPr>
            </a:br>
            <a:endParaRPr/>
          </a:p>
          <a:p>
            <a:pPr marL="342900" lvl="0" indent="-312419" algn="l" rtl="0">
              <a:spcBef>
                <a:spcPts val="0"/>
              </a:spcBef>
              <a:spcAft>
                <a:spcPts val="0"/>
              </a:spcAft>
              <a:buSzPts val="1440"/>
              <a:buChar char="❑"/>
            </a:pPr>
            <a:r>
              <a:rPr lang="en-US" b="1"/>
              <a:t>Computationally quite scalable. </a:t>
            </a:r>
            <a:endParaRPr b="1"/>
          </a:p>
          <a:p>
            <a:pPr marL="342900" lvl="0" indent="-342900" algn="l" rtl="0">
              <a:spcBef>
                <a:spcPts val="1000"/>
              </a:spcBef>
              <a:spcAft>
                <a:spcPts val="0"/>
              </a:spcAft>
              <a:buSzPts val="1920"/>
              <a:buFont typeface="Noto Sans Symbols"/>
              <a:buChar char="❑"/>
            </a:pPr>
            <a:r>
              <a:rPr lang="en-US" sz="2400">
                <a:latin typeface="Cambria"/>
                <a:ea typeface="Cambria"/>
                <a:cs typeface="Cambria"/>
                <a:sym typeface="Cambria"/>
              </a:rPr>
              <a:t> Competitive against traditional methods..</a:t>
            </a:r>
            <a:endParaRPr/>
          </a:p>
          <a:p>
            <a:pPr marL="342900" lvl="0" indent="-342900" algn="l" rtl="0">
              <a:spcBef>
                <a:spcPts val="1000"/>
              </a:spcBef>
              <a:spcAft>
                <a:spcPts val="0"/>
              </a:spcAft>
              <a:buSzPts val="1920"/>
              <a:buFont typeface="Noto Sans Symbols"/>
              <a:buChar char="❑"/>
            </a:pPr>
            <a:r>
              <a:rPr lang="en-US" sz="2400">
                <a:latin typeface="Cambria"/>
                <a:ea typeface="Cambria"/>
                <a:cs typeface="Cambria"/>
                <a:sym typeface="Cambria"/>
              </a:rPr>
              <a:t>Hierarchical setup amenable to  include several Bayesian priors including other shrinkage priors.</a:t>
            </a:r>
            <a:endParaRPr sz="2400" b="0" i="0">
              <a:latin typeface="Cambria"/>
              <a:ea typeface="Cambria"/>
              <a:cs typeface="Cambria"/>
              <a:sym typeface="Cambr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p75"/>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2" name="Google Shape;852;p75"/>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EBEBEB"/>
              </a:buClr>
              <a:buSzPts val="3600"/>
              <a:buFont typeface="Cambria"/>
              <a:buNone/>
            </a:pPr>
            <a:r>
              <a:rPr lang="en-US" sz="3600" b="1">
                <a:solidFill>
                  <a:srgbClr val="EBEBEB"/>
                </a:solidFill>
                <a:latin typeface="Cambria"/>
                <a:ea typeface="Cambria"/>
                <a:cs typeface="Cambria"/>
                <a:sym typeface="Cambria"/>
              </a:rPr>
              <a:t>Future Work</a:t>
            </a:r>
            <a:endParaRPr/>
          </a:p>
        </p:txBody>
      </p:sp>
      <p:sp>
        <p:nvSpPr>
          <p:cNvPr id="853" name="Google Shape;853;p75"/>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54" name="Google Shape;854;p75"/>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55" name="Google Shape;855;p7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75"/>
          <p:cNvGrpSpPr/>
          <p:nvPr/>
        </p:nvGrpSpPr>
        <p:grpSpPr>
          <a:xfrm>
            <a:off x="5076000" y="1869108"/>
            <a:ext cx="6496050" cy="4570883"/>
            <a:chOff x="0" y="558"/>
            <a:chExt cx="6496050" cy="4570883"/>
          </a:xfrm>
        </p:grpSpPr>
        <p:sp>
          <p:nvSpPr>
            <p:cNvPr id="857" name="Google Shape;857;p75"/>
            <p:cNvSpPr/>
            <p:nvPr/>
          </p:nvSpPr>
          <p:spPr>
            <a:xfrm>
              <a:off x="0" y="558"/>
              <a:ext cx="6496050" cy="1305966"/>
            </a:xfrm>
            <a:prstGeom prst="roundRect">
              <a:avLst>
                <a:gd name="adj" fmla="val 10000"/>
              </a:avLst>
            </a:prstGeom>
            <a:solidFill>
              <a:srgbClr val="F2F2F2"/>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5"/>
            <p:cNvSpPr/>
            <p:nvPr/>
          </p:nvSpPr>
          <p:spPr>
            <a:xfrm>
              <a:off x="395054" y="294400"/>
              <a:ext cx="718281" cy="718281"/>
            </a:xfrm>
            <a:prstGeom prst="rect">
              <a:avLst/>
            </a:prstGeom>
            <a:blipFill rotWithShape="1">
              <a:blip r:embed="rId4">
                <a:alphaModFix/>
              </a:blip>
              <a:stretch>
                <a:fillRect/>
              </a:stretch>
            </a:blipFill>
            <a:ln>
              <a:noFill/>
            </a:ln>
            <a:effectLst>
              <a:outerShdw blurRad="63500" dist="38100" dir="5400000"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5"/>
            <p:cNvSpPr/>
            <p:nvPr/>
          </p:nvSpPr>
          <p:spPr>
            <a:xfrm>
              <a:off x="1508391" y="558"/>
              <a:ext cx="4987658" cy="13059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5"/>
            <p:cNvSpPr txBox="1"/>
            <p:nvPr/>
          </p:nvSpPr>
          <p:spPr>
            <a:xfrm>
              <a:off x="542326" y="158075"/>
              <a:ext cx="5658900" cy="1305900"/>
            </a:xfrm>
            <a:prstGeom prst="rect">
              <a:avLst/>
            </a:prstGeom>
            <a:noFill/>
            <a:ln>
              <a:noFill/>
            </a:ln>
          </p:spPr>
          <p:txBody>
            <a:bodyPr spcFirstLastPara="1" wrap="square" lIns="138200" tIns="138200" rIns="138200" bIns="138200" anchor="ctr" anchorCtr="0">
              <a:noAutofit/>
            </a:bodyPr>
            <a:lstStyle/>
            <a:p>
              <a:pPr marL="0" marR="0" lvl="0" indent="0" algn="l" rtl="0">
                <a:lnSpc>
                  <a:spcPct val="100000"/>
                </a:lnSpc>
                <a:spcBef>
                  <a:spcPts val="0"/>
                </a:spcBef>
                <a:spcAft>
                  <a:spcPts val="0"/>
                </a:spcAft>
                <a:buClr>
                  <a:schemeClr val="dk1"/>
                </a:buClr>
                <a:buSzPts val="2500"/>
                <a:buFont typeface="Cambria"/>
                <a:buNone/>
              </a:pPr>
              <a:r>
                <a:rPr lang="en-US" sz="2500">
                  <a:solidFill>
                    <a:schemeClr val="dk1"/>
                  </a:solidFill>
                  <a:latin typeface="Cambria"/>
                  <a:ea typeface="Cambria"/>
                  <a:cs typeface="Cambria"/>
                  <a:sym typeface="Cambria"/>
                </a:rPr>
                <a:t>        Extension to semi-informative priors  </a:t>
              </a:r>
              <a:endParaRPr/>
            </a:p>
          </p:txBody>
        </p:sp>
        <p:sp>
          <p:nvSpPr>
            <p:cNvPr id="861" name="Google Shape;861;p75"/>
            <p:cNvSpPr/>
            <p:nvPr/>
          </p:nvSpPr>
          <p:spPr>
            <a:xfrm>
              <a:off x="0" y="1633016"/>
              <a:ext cx="6496050" cy="1305966"/>
            </a:xfrm>
            <a:prstGeom prst="roundRect">
              <a:avLst>
                <a:gd name="adj" fmla="val 10000"/>
              </a:avLst>
            </a:prstGeom>
            <a:solidFill>
              <a:srgbClr val="F2F2F2"/>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5"/>
            <p:cNvSpPr/>
            <p:nvPr/>
          </p:nvSpPr>
          <p:spPr>
            <a:xfrm>
              <a:off x="395054" y="1926859"/>
              <a:ext cx="718281" cy="718281"/>
            </a:xfrm>
            <a:prstGeom prst="rect">
              <a:avLst/>
            </a:prstGeom>
            <a:blipFill rotWithShape="1">
              <a:blip r:embed="rId5">
                <a:alphaModFix/>
              </a:blip>
              <a:stretch>
                <a:fillRect/>
              </a:stretch>
            </a:blipFill>
            <a:ln>
              <a:noFill/>
            </a:ln>
            <a:effectLst>
              <a:outerShdw blurRad="63500" dist="38100" dir="5400000"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5"/>
            <p:cNvSpPr/>
            <p:nvPr/>
          </p:nvSpPr>
          <p:spPr>
            <a:xfrm>
              <a:off x="1508391" y="1633016"/>
              <a:ext cx="4987658" cy="13059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5"/>
            <p:cNvSpPr txBox="1"/>
            <p:nvPr/>
          </p:nvSpPr>
          <p:spPr>
            <a:xfrm>
              <a:off x="1508391" y="1633016"/>
              <a:ext cx="4987658" cy="1305966"/>
            </a:xfrm>
            <a:prstGeom prst="rect">
              <a:avLst/>
            </a:prstGeom>
            <a:noFill/>
            <a:ln>
              <a:noFill/>
            </a:ln>
          </p:spPr>
          <p:txBody>
            <a:bodyPr spcFirstLastPara="1" wrap="square" lIns="138200" tIns="138200" rIns="138200" bIns="138200" anchor="ctr" anchorCtr="0">
              <a:noAutofit/>
            </a:bodyPr>
            <a:lstStyle/>
            <a:p>
              <a:pPr marL="0" marR="0" lvl="0" indent="0" algn="l" rtl="0">
                <a:lnSpc>
                  <a:spcPct val="100000"/>
                </a:lnSpc>
                <a:spcBef>
                  <a:spcPts val="0"/>
                </a:spcBef>
                <a:spcAft>
                  <a:spcPts val="0"/>
                </a:spcAft>
                <a:buClr>
                  <a:schemeClr val="dk1"/>
                </a:buClr>
                <a:buSzPts val="2500"/>
                <a:buFont typeface="Cambria"/>
                <a:buNone/>
              </a:pPr>
              <a:r>
                <a:rPr lang="en-US" sz="2500">
                  <a:solidFill>
                    <a:schemeClr val="dk1"/>
                  </a:solidFill>
                  <a:latin typeface="Cambria"/>
                  <a:ea typeface="Cambria"/>
                  <a:cs typeface="Cambria"/>
                  <a:sym typeface="Cambria"/>
                </a:rPr>
                <a:t>Using interaction in regression and subgroup finding in</a:t>
              </a:r>
              <a:r>
                <a:rPr lang="en-US" sz="2500" b="0" i="0">
                  <a:solidFill>
                    <a:schemeClr val="dk1"/>
                  </a:solidFill>
                  <a:latin typeface="Cambria"/>
                  <a:ea typeface="Cambria"/>
                  <a:cs typeface="Cambria"/>
                  <a:sym typeface="Cambria"/>
                </a:rPr>
                <a:t> real-world clinical trial design</a:t>
              </a:r>
              <a:endParaRPr sz="2500">
                <a:solidFill>
                  <a:schemeClr val="dk1"/>
                </a:solidFill>
                <a:latin typeface="Cambria"/>
                <a:ea typeface="Cambria"/>
                <a:cs typeface="Cambria"/>
                <a:sym typeface="Cambria"/>
              </a:endParaRPr>
            </a:p>
          </p:txBody>
        </p:sp>
        <p:sp>
          <p:nvSpPr>
            <p:cNvPr id="865" name="Google Shape;865;p75"/>
            <p:cNvSpPr/>
            <p:nvPr/>
          </p:nvSpPr>
          <p:spPr>
            <a:xfrm>
              <a:off x="0" y="3265475"/>
              <a:ext cx="6496050" cy="1305966"/>
            </a:xfrm>
            <a:prstGeom prst="roundRect">
              <a:avLst>
                <a:gd name="adj" fmla="val 10000"/>
              </a:avLst>
            </a:prstGeom>
            <a:solidFill>
              <a:srgbClr val="F2F2F2"/>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5"/>
            <p:cNvSpPr/>
            <p:nvPr/>
          </p:nvSpPr>
          <p:spPr>
            <a:xfrm>
              <a:off x="395054" y="3559317"/>
              <a:ext cx="718281" cy="718281"/>
            </a:xfrm>
            <a:prstGeom prst="rect">
              <a:avLst/>
            </a:prstGeom>
            <a:blipFill rotWithShape="1">
              <a:blip r:embed="rId6">
                <a:alphaModFix/>
              </a:blip>
              <a:stretch>
                <a:fillRect/>
              </a:stretch>
            </a:blipFill>
            <a:ln>
              <a:noFill/>
            </a:ln>
            <a:effectLst>
              <a:outerShdw blurRad="63500" dist="38100" dir="5400000" rotWithShape="0">
                <a:srgbClr val="000000">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5"/>
            <p:cNvSpPr/>
            <p:nvPr/>
          </p:nvSpPr>
          <p:spPr>
            <a:xfrm>
              <a:off x="1508391" y="3265475"/>
              <a:ext cx="4987658" cy="13059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5"/>
            <p:cNvSpPr txBox="1"/>
            <p:nvPr/>
          </p:nvSpPr>
          <p:spPr>
            <a:xfrm>
              <a:off x="1508391" y="3265475"/>
              <a:ext cx="4987658" cy="1305966"/>
            </a:xfrm>
            <a:prstGeom prst="rect">
              <a:avLst/>
            </a:prstGeom>
            <a:noFill/>
            <a:ln>
              <a:noFill/>
            </a:ln>
          </p:spPr>
          <p:txBody>
            <a:bodyPr spcFirstLastPara="1" wrap="square" lIns="138200" tIns="138200" rIns="138200" bIns="138200" anchor="ctr" anchorCtr="0">
              <a:noAutofit/>
            </a:bodyPr>
            <a:lstStyle/>
            <a:p>
              <a:pPr marL="0" marR="0" lvl="0" indent="0" algn="l" rtl="0">
                <a:lnSpc>
                  <a:spcPct val="100000"/>
                </a:lnSpc>
                <a:spcBef>
                  <a:spcPts val="0"/>
                </a:spcBef>
                <a:spcAft>
                  <a:spcPts val="0"/>
                </a:spcAft>
                <a:buClr>
                  <a:schemeClr val="dk1"/>
                </a:buClr>
                <a:buSzPts val="2500"/>
                <a:buFont typeface="Century Gothic"/>
                <a:buNone/>
              </a:pPr>
              <a:endParaRPr sz="2500" b="1">
                <a:solidFill>
                  <a:schemeClr val="dk1"/>
                </a:solidFill>
                <a:latin typeface="Cambria"/>
                <a:ea typeface="Cambria"/>
                <a:cs typeface="Cambria"/>
                <a:sym typeface="Cambria"/>
              </a:endParaRPr>
            </a:p>
          </p:txBody>
        </p:sp>
      </p:grpSp>
      <p:sp>
        <p:nvSpPr>
          <p:cNvPr id="869" name="Google Shape;869;p75"/>
          <p:cNvSpPr txBox="1"/>
          <p:nvPr/>
        </p:nvSpPr>
        <p:spPr>
          <a:xfrm>
            <a:off x="6531429" y="5177642"/>
            <a:ext cx="459218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entury Gothic"/>
                <a:ea typeface="Century Gothic"/>
                <a:cs typeface="Century Gothic"/>
                <a:sym typeface="Century Gothic"/>
              </a:rPr>
              <a:t>Make the R codes public as an R package.</a:t>
            </a:r>
            <a:endParaRPr/>
          </a:p>
        </p:txBody>
      </p:sp>
      <p:sp>
        <p:nvSpPr>
          <p:cNvPr id="870" name="Google Shape;870;p75"/>
          <p:cNvSpPr/>
          <p:nvPr/>
        </p:nvSpPr>
        <p:spPr>
          <a:xfrm>
            <a:off x="5076000" y="91150"/>
            <a:ext cx="6201300" cy="1579200"/>
          </a:xfrm>
          <a:prstGeom prst="roundRect">
            <a:avLst>
              <a:gd name="adj" fmla="val 10000"/>
            </a:avLst>
          </a:prstGeom>
          <a:solidFill>
            <a:srgbClr val="F2F2F2"/>
          </a:solidFill>
          <a:ln>
            <a:noFill/>
          </a:ln>
          <a:effectLst>
            <a:outerShdw blurRad="38100" dist="25400" dir="5400000" rotWithShape="0">
              <a:srgbClr val="000000">
                <a:alpha val="4471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100" b="1"/>
              <a:t>Bayesian Graphical Network</a:t>
            </a:r>
            <a:r>
              <a:rPr lang="en-US" sz="2100"/>
              <a:t>s for Count/Categorical variables </a:t>
            </a:r>
            <a:endParaRPr sz="2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4"/>
        <p:cNvGrpSpPr/>
        <p:nvPr/>
      </p:nvGrpSpPr>
      <p:grpSpPr>
        <a:xfrm>
          <a:off x="0" y="0"/>
          <a:ext cx="0" cy="0"/>
          <a:chOff x="0" y="0"/>
          <a:chExt cx="0" cy="0"/>
        </a:xfrm>
      </p:grpSpPr>
      <p:sp>
        <p:nvSpPr>
          <p:cNvPr id="875" name="Google Shape;875;p76"/>
          <p:cNvSpPr/>
          <p:nvPr/>
        </p:nvSpPr>
        <p:spPr>
          <a:xfrm>
            <a:off x="0" y="-1"/>
            <a:ext cx="12192000" cy="6858001"/>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6" name="Google Shape;876;p76"/>
          <p:cNvSpPr txBox="1">
            <a:spLocks noGrp="1"/>
          </p:cNvSpPr>
          <p:nvPr>
            <p:ph type="title"/>
          </p:nvPr>
        </p:nvSpPr>
        <p:spPr>
          <a:xfrm>
            <a:off x="643855" y="1447800"/>
            <a:ext cx="3108626" cy="4572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EBEBEB"/>
              </a:buClr>
              <a:buSzPts val="2400"/>
              <a:buFont typeface="Cambria"/>
              <a:buNone/>
            </a:pPr>
            <a:r>
              <a:rPr lang="en-US" sz="2400" b="1">
                <a:solidFill>
                  <a:srgbClr val="EBEBEB"/>
                </a:solidFill>
                <a:latin typeface="Cambria"/>
                <a:ea typeface="Cambria"/>
                <a:cs typeface="Cambria"/>
                <a:sym typeface="Cambria"/>
              </a:rPr>
              <a:t>Acknowledgement</a:t>
            </a:r>
            <a:endParaRPr/>
          </a:p>
        </p:txBody>
      </p:sp>
      <p:sp>
        <p:nvSpPr>
          <p:cNvPr id="877" name="Google Shape;877;p76"/>
          <p:cNvSpPr/>
          <p:nvPr/>
        </p:nvSpPr>
        <p:spPr>
          <a:xfrm>
            <a:off x="4161310" y="0"/>
            <a:ext cx="8030690" cy="6858000"/>
          </a:xfrm>
          <a:custGeom>
            <a:avLst/>
            <a:gdLst/>
            <a:ahLst/>
            <a:cxnLst/>
            <a:rect l="l" t="t" r="r" b="b"/>
            <a:pathLst>
              <a:path w="8030690" h="6858000" extrusionOk="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78" name="Google Shape;878;p76"/>
          <p:cNvSpPr/>
          <p:nvPr/>
        </p:nvSpPr>
        <p:spPr>
          <a:xfrm>
            <a:off x="394811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entury Gothic"/>
              <a:ea typeface="Century Gothic"/>
              <a:cs typeface="Century Gothic"/>
              <a:sym typeface="Century Gothic"/>
            </a:endParaRPr>
          </a:p>
        </p:txBody>
      </p:sp>
      <p:sp>
        <p:nvSpPr>
          <p:cNvPr id="879" name="Google Shape;879;p7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76"/>
          <p:cNvGrpSpPr/>
          <p:nvPr/>
        </p:nvGrpSpPr>
        <p:grpSpPr>
          <a:xfrm>
            <a:off x="5195500" y="2648501"/>
            <a:ext cx="6496050" cy="3294775"/>
            <a:chOff x="0" y="1200701"/>
            <a:chExt cx="6496050" cy="3294775"/>
          </a:xfrm>
        </p:grpSpPr>
        <p:sp>
          <p:nvSpPr>
            <p:cNvPr id="881" name="Google Shape;881;p76"/>
            <p:cNvSpPr/>
            <p:nvPr/>
          </p:nvSpPr>
          <p:spPr>
            <a:xfrm>
              <a:off x="0" y="1200701"/>
              <a:ext cx="6496050" cy="1046418"/>
            </a:xfrm>
            <a:prstGeom prst="roundRect">
              <a:avLst>
                <a:gd name="adj" fmla="val 16667"/>
              </a:avLst>
            </a:prstGeom>
            <a:gradFill>
              <a:gsLst>
                <a:gs pos="0">
                  <a:srgbClr val="ECBB5F"/>
                </a:gs>
                <a:gs pos="100000">
                  <a:srgbClr val="BD891E"/>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6"/>
            <p:cNvSpPr txBox="1"/>
            <p:nvPr/>
          </p:nvSpPr>
          <p:spPr>
            <a:xfrm>
              <a:off x="51082" y="1251783"/>
              <a:ext cx="6393886" cy="944254"/>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lt1"/>
                </a:buClr>
                <a:buSzPts val="2700"/>
                <a:buFont typeface="Cambria"/>
                <a:buNone/>
              </a:pPr>
              <a:r>
                <a:rPr lang="en-US" sz="2700">
                  <a:solidFill>
                    <a:schemeClr val="lt1"/>
                  </a:solidFill>
                  <a:latin typeface="Cambria"/>
                  <a:ea typeface="Cambria"/>
                  <a:cs typeface="Cambria"/>
                  <a:sym typeface="Cambria"/>
                </a:rPr>
                <a:t>Dr. Shesh N. Rai*</a:t>
              </a:r>
              <a:endParaRPr/>
            </a:p>
          </p:txBody>
        </p:sp>
        <p:sp>
          <p:nvSpPr>
            <p:cNvPr id="883" name="Google Shape;883;p76"/>
            <p:cNvSpPr/>
            <p:nvPr/>
          </p:nvSpPr>
          <p:spPr>
            <a:xfrm>
              <a:off x="0" y="2324880"/>
              <a:ext cx="6496050" cy="1046418"/>
            </a:xfrm>
            <a:prstGeom prst="roundRect">
              <a:avLst>
                <a:gd name="adj" fmla="val 16667"/>
              </a:avLst>
            </a:prstGeom>
            <a:gradFill>
              <a:gsLst>
                <a:gs pos="0">
                  <a:srgbClr val="EEA85D"/>
                </a:gs>
                <a:gs pos="100000">
                  <a:srgbClr val="BF751B"/>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6"/>
            <p:cNvSpPr txBox="1"/>
            <p:nvPr/>
          </p:nvSpPr>
          <p:spPr>
            <a:xfrm>
              <a:off x="51082" y="2375962"/>
              <a:ext cx="6393886" cy="944254"/>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lt1"/>
                </a:buClr>
                <a:buSzPts val="2700"/>
                <a:buFont typeface="Cambria"/>
                <a:buNone/>
              </a:pPr>
              <a:r>
                <a:rPr lang="en-US" sz="2700">
                  <a:solidFill>
                    <a:schemeClr val="lt1"/>
                  </a:solidFill>
                  <a:latin typeface="Cambria"/>
                  <a:ea typeface="Cambria"/>
                  <a:cs typeface="Cambria"/>
                  <a:sym typeface="Cambria"/>
                </a:rPr>
                <a:t>Dr. Subhadip Pal*</a:t>
              </a:r>
              <a:endParaRPr/>
            </a:p>
          </p:txBody>
        </p:sp>
        <p:sp>
          <p:nvSpPr>
            <p:cNvPr id="885" name="Google Shape;885;p76"/>
            <p:cNvSpPr/>
            <p:nvPr/>
          </p:nvSpPr>
          <p:spPr>
            <a:xfrm>
              <a:off x="0" y="3449058"/>
              <a:ext cx="6496050" cy="1046418"/>
            </a:xfrm>
            <a:prstGeom prst="roundRect">
              <a:avLst>
                <a:gd name="adj" fmla="val 16667"/>
              </a:avLst>
            </a:prstGeom>
            <a:gradFill>
              <a:gsLst>
                <a:gs pos="0">
                  <a:srgbClr val="F1955A"/>
                </a:gs>
                <a:gs pos="100000">
                  <a:srgbClr val="BF5F18"/>
                </a:gs>
              </a:gsLst>
              <a:lin ang="5400000" scaled="0"/>
            </a:gra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6"/>
            <p:cNvSpPr txBox="1"/>
            <p:nvPr/>
          </p:nvSpPr>
          <p:spPr>
            <a:xfrm>
              <a:off x="51082" y="3500140"/>
              <a:ext cx="6393886" cy="944254"/>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chemeClr val="lt1"/>
                </a:buClr>
                <a:buSzPts val="2700"/>
                <a:buFont typeface="Cambria"/>
                <a:buNone/>
              </a:pPr>
              <a:r>
                <a:rPr lang="en-US" sz="2700">
                  <a:solidFill>
                    <a:schemeClr val="lt1"/>
                  </a:solidFill>
                  <a:latin typeface="Cambria"/>
                  <a:ea typeface="Cambria"/>
                  <a:cs typeface="Cambria"/>
                  <a:sym typeface="Cambria"/>
                </a:rPr>
                <a:t>*Department of Bioinformatics &amp; Biostatistics, University of Louisville, KY</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0"/>
        <p:cNvGrpSpPr/>
        <p:nvPr/>
      </p:nvGrpSpPr>
      <p:grpSpPr>
        <a:xfrm>
          <a:off x="0" y="0"/>
          <a:ext cx="0" cy="0"/>
          <a:chOff x="0" y="0"/>
          <a:chExt cx="0" cy="0"/>
        </a:xfrm>
      </p:grpSpPr>
      <p:sp>
        <p:nvSpPr>
          <p:cNvPr id="891" name="Google Shape;891;p77"/>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892" name="Google Shape;892;p77"/>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8719939" y="1460230"/>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894" name="Google Shape;894;p77"/>
          <p:cNvSpPr/>
          <p:nvPr/>
        </p:nvSpPr>
        <p:spPr>
          <a:xfrm>
            <a:off x="1" y="1762067"/>
            <a:ext cx="12192417" cy="5095933"/>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895" name="Google Shape;895;p77"/>
          <p:cNvSpPr txBox="1">
            <a:spLocks noGrp="1"/>
          </p:cNvSpPr>
          <p:nvPr>
            <p:ph type="title"/>
          </p:nvPr>
        </p:nvSpPr>
        <p:spPr>
          <a:xfrm>
            <a:off x="1103312" y="452718"/>
            <a:ext cx="8947522" cy="140053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FFFF"/>
              </a:buClr>
              <a:buSzPts val="4200"/>
              <a:buFont typeface="Cambria"/>
              <a:buNone/>
            </a:pPr>
            <a:r>
              <a:rPr lang="en-US" b="1">
                <a:solidFill>
                  <a:srgbClr val="FFFFFF"/>
                </a:solidFill>
                <a:latin typeface="Cambria"/>
                <a:ea typeface="Cambria"/>
                <a:cs typeface="Cambria"/>
                <a:sym typeface="Cambria"/>
              </a:rPr>
              <a:t>References</a:t>
            </a:r>
            <a:endParaRPr/>
          </a:p>
        </p:txBody>
      </p:sp>
      <p:sp>
        <p:nvSpPr>
          <p:cNvPr id="896" name="Google Shape;896;p77"/>
          <p:cNvSpPr txBox="1">
            <a:spLocks noGrp="1"/>
          </p:cNvSpPr>
          <p:nvPr>
            <p:ph type="body" idx="1"/>
          </p:nvPr>
        </p:nvSpPr>
        <p:spPr>
          <a:xfrm>
            <a:off x="1103312" y="2763520"/>
            <a:ext cx="10374313" cy="3641762"/>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280"/>
              <a:buFont typeface="Noto Sans Symbols"/>
              <a:buChar char="❑"/>
            </a:pPr>
            <a:r>
              <a:rPr lang="en-US" sz="1600">
                <a:latin typeface="Cambria"/>
                <a:ea typeface="Cambria"/>
                <a:cs typeface="Cambria"/>
                <a:sym typeface="Cambria"/>
              </a:rPr>
              <a:t>Park, T., &amp; Casella, G. (2008). The Bayesian Lasso. Journal of the American Statistical Association. </a:t>
            </a:r>
            <a:endParaRPr/>
          </a:p>
          <a:p>
            <a:pPr marL="342900" lvl="0" indent="-342900" algn="l" rtl="0">
              <a:spcBef>
                <a:spcPts val="1000"/>
              </a:spcBef>
              <a:spcAft>
                <a:spcPts val="0"/>
              </a:spcAft>
              <a:buSzPts val="1280"/>
              <a:buFont typeface="Noto Sans Symbols"/>
              <a:buChar char="❑"/>
            </a:pPr>
            <a:r>
              <a:rPr lang="en-US" sz="1600">
                <a:latin typeface="Cambria"/>
                <a:ea typeface="Cambria"/>
                <a:cs typeface="Cambria"/>
                <a:sym typeface="Cambria"/>
              </a:rPr>
              <a:t>Polson, N. G., Scott, J. G., and Windle, J. (2013). Bayesian inference for logistic models using polya-gamma latent variables.</a:t>
            </a:r>
            <a:endParaRPr/>
          </a:p>
          <a:p>
            <a:pPr marL="342900" lvl="0" indent="-342900" algn="l" rtl="0">
              <a:spcBef>
                <a:spcPts val="1000"/>
              </a:spcBef>
              <a:spcAft>
                <a:spcPts val="0"/>
              </a:spcAft>
              <a:buSzPts val="1280"/>
              <a:buFont typeface="Noto Sans Symbols"/>
              <a:buChar char="❑"/>
            </a:pPr>
            <a:r>
              <a:rPr lang="en-US" sz="1600">
                <a:latin typeface="Cambria"/>
                <a:ea typeface="Cambria"/>
                <a:cs typeface="Cambria"/>
                <a:sym typeface="Cambria"/>
              </a:rPr>
              <a:t>Tibshirani, R. (1996). Regression Selection and Shrinkage via the Lasso. Journal of the Royal Statistical Society B.</a:t>
            </a:r>
            <a:endParaRPr/>
          </a:p>
          <a:p>
            <a:pPr marL="342900" lvl="0" indent="-342900" algn="l" rtl="0">
              <a:spcBef>
                <a:spcPts val="1000"/>
              </a:spcBef>
              <a:spcAft>
                <a:spcPts val="0"/>
              </a:spcAft>
              <a:buSzPts val="1280"/>
              <a:buFont typeface="Noto Sans Symbols"/>
              <a:buChar char="❑"/>
            </a:pPr>
            <a:r>
              <a:rPr lang="en-US" sz="1600">
                <a:latin typeface="Cambria"/>
                <a:ea typeface="Cambria"/>
                <a:cs typeface="Cambria"/>
                <a:sym typeface="Cambria"/>
              </a:rPr>
              <a:t> Bhattacharya, A., Pati, D., Pillai, N. S., and Dunson, D. B. (2015). Dirichlet-laplace priors for optimal shrinkage. JASA</a:t>
            </a:r>
            <a:endParaRPr/>
          </a:p>
          <a:p>
            <a:pPr marL="342900" lvl="0" indent="-342900" algn="l" rtl="0">
              <a:spcBef>
                <a:spcPts val="1000"/>
              </a:spcBef>
              <a:spcAft>
                <a:spcPts val="0"/>
              </a:spcAft>
              <a:buSzPts val="1280"/>
              <a:buFont typeface="Noto Sans Symbols"/>
              <a:buChar char="❑"/>
            </a:pPr>
            <a:r>
              <a:rPr lang="en-US" sz="1600">
                <a:latin typeface="Cambria"/>
                <a:ea typeface="Cambria"/>
                <a:cs typeface="Cambria"/>
                <a:sym typeface="Cambria"/>
              </a:rPr>
              <a:t>Armagan, A., Dunson, D. B., and Lee, J. (2013). Generalized double pareto shrinkage. Statistica Sinica</a:t>
            </a:r>
            <a:endParaRPr sz="1600">
              <a:latin typeface="Cambria"/>
              <a:ea typeface="Cambria"/>
              <a:cs typeface="Cambria"/>
              <a:sym typeface="Cambria"/>
            </a:endParaRPr>
          </a:p>
          <a:p>
            <a:pPr marL="342900" lvl="0" indent="-342900" algn="l" rtl="0">
              <a:spcBef>
                <a:spcPts val="1000"/>
              </a:spcBef>
              <a:spcAft>
                <a:spcPts val="0"/>
              </a:spcAft>
              <a:buSzPts val="1280"/>
              <a:buFont typeface="Noto Sans Symbols"/>
              <a:buChar char="❑"/>
            </a:pPr>
            <a:r>
              <a:rPr lang="en-US" sz="1600">
                <a:latin typeface="Cambria"/>
                <a:ea typeface="Cambria"/>
                <a:cs typeface="Cambria"/>
                <a:sym typeface="Cambria"/>
              </a:rPr>
              <a:t>Choi, H. M., Hobert, J. P., et al. (2013). The polya-gamma gibbs sampler for bayesian logistic regression is uniformly ergodic. Electronic Journal of Statistics</a:t>
            </a:r>
            <a:endParaRPr/>
          </a:p>
          <a:p>
            <a:pPr marL="342900" lvl="0" indent="-342900" algn="l" rtl="0">
              <a:spcBef>
                <a:spcPts val="1000"/>
              </a:spcBef>
              <a:spcAft>
                <a:spcPts val="0"/>
              </a:spcAft>
              <a:buSzPts val="1280"/>
              <a:buFont typeface="Noto Sans Symbols"/>
              <a:buChar char="❑"/>
            </a:pPr>
            <a:r>
              <a:rPr lang="en-US" sz="1600" b="1">
                <a:latin typeface="Cambria"/>
                <a:ea typeface="Cambria"/>
                <a:cs typeface="Cambria"/>
                <a:sym typeface="Cambria"/>
              </a:rPr>
              <a:t>Bhattacharyya, A., Pal, S., Mitra, R. et al. Applications of Bayesian shrinkage prior models in clinical research with categorical responses. BMC Med Res Methodol 22, 126 (2022). https://doi.org/10.1186/s12874-022-01560-6</a:t>
            </a:r>
            <a:endParaRPr/>
          </a:p>
          <a:p>
            <a:pPr marL="342900" lvl="0" indent="-261620" algn="l" rtl="0">
              <a:spcBef>
                <a:spcPts val="1000"/>
              </a:spcBef>
              <a:spcAft>
                <a:spcPts val="0"/>
              </a:spcAft>
              <a:buSzPts val="1280"/>
              <a:buFont typeface="Noto Sans Symbols"/>
              <a:buNone/>
            </a:pPr>
            <a:endParaRPr sz="1600">
              <a:latin typeface="Cambria"/>
              <a:ea typeface="Cambria"/>
              <a:cs typeface="Cambria"/>
              <a:sym typeface="Cambria"/>
            </a:endParaRPr>
          </a:p>
          <a:p>
            <a:pPr marL="342900" lvl="0" indent="-261620" algn="l" rtl="0">
              <a:spcBef>
                <a:spcPts val="1000"/>
              </a:spcBef>
              <a:spcAft>
                <a:spcPts val="0"/>
              </a:spcAft>
              <a:buSzPts val="1280"/>
              <a:buFont typeface="Noto Sans Symbols"/>
              <a:buNone/>
            </a:pPr>
            <a:endParaRPr sz="1600">
              <a:latin typeface="Cambria"/>
              <a:ea typeface="Cambria"/>
              <a:cs typeface="Cambria"/>
              <a:sym typeface="Cambria"/>
            </a:endParaRPr>
          </a:p>
          <a:p>
            <a:pPr marL="342900" lvl="0" indent="-261620" algn="l" rtl="0">
              <a:spcBef>
                <a:spcPts val="1000"/>
              </a:spcBef>
              <a:spcAft>
                <a:spcPts val="0"/>
              </a:spcAft>
              <a:buSzPts val="1280"/>
              <a:buFont typeface="Noto Sans Symbols"/>
              <a:buNone/>
            </a:pPr>
            <a:endParaRPr sz="1600">
              <a:latin typeface="Cambria"/>
              <a:ea typeface="Cambria"/>
              <a:cs typeface="Cambria"/>
              <a:sym typeface="Cambria"/>
            </a:endParaRPr>
          </a:p>
          <a:p>
            <a:pPr marL="342900" lvl="0" indent="-261620" algn="l" rtl="0">
              <a:spcBef>
                <a:spcPts val="1000"/>
              </a:spcBef>
              <a:spcAft>
                <a:spcPts val="0"/>
              </a:spcAft>
              <a:buSzPts val="1280"/>
              <a:buFont typeface="Noto Sans Symbols"/>
              <a:buNone/>
            </a:pPr>
            <a:endParaRPr sz="1600">
              <a:latin typeface="Cambria"/>
              <a:ea typeface="Cambria"/>
              <a:cs typeface="Cambria"/>
              <a:sym typeface="Cambria"/>
            </a:endParaRPr>
          </a:p>
          <a:p>
            <a:pPr marL="342900" lvl="0" indent="-261620" algn="l" rtl="0">
              <a:spcBef>
                <a:spcPts val="1000"/>
              </a:spcBef>
              <a:spcAft>
                <a:spcPts val="0"/>
              </a:spcAft>
              <a:buSzPts val="1280"/>
              <a:buFont typeface="Noto Sans Symbols"/>
              <a:buNone/>
            </a:pPr>
            <a:endParaRPr sz="1600">
              <a:latin typeface="Cambria"/>
              <a:ea typeface="Cambria"/>
              <a:cs typeface="Cambria"/>
              <a:sym typeface="Cambria"/>
            </a:endParaRPr>
          </a:p>
          <a:p>
            <a:pPr marL="342900" lvl="0" indent="-261620" algn="l" rtl="0">
              <a:spcBef>
                <a:spcPts val="1000"/>
              </a:spcBef>
              <a:spcAft>
                <a:spcPts val="0"/>
              </a:spcAft>
              <a:buSzPts val="1280"/>
              <a:buNone/>
            </a:pPr>
            <a:endParaRPr sz="1600">
              <a:latin typeface="Cambria"/>
              <a:ea typeface="Cambria"/>
              <a:cs typeface="Cambria"/>
              <a:sym typeface="Cambria"/>
            </a:endParaRPr>
          </a:p>
          <a:p>
            <a:pPr marL="342900" lvl="0" indent="-261620" algn="l" rtl="0">
              <a:spcBef>
                <a:spcPts val="1000"/>
              </a:spcBef>
              <a:spcAft>
                <a:spcPts val="0"/>
              </a:spcAft>
              <a:buSzPts val="1280"/>
              <a:buNone/>
            </a:pPr>
            <a:endParaRPr sz="1600">
              <a:latin typeface="Cambria"/>
              <a:ea typeface="Cambria"/>
              <a:cs typeface="Cambria"/>
              <a:sym typeface="Cambri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0"/>
        <p:cNvGrpSpPr/>
        <p:nvPr/>
      </p:nvGrpSpPr>
      <p:grpSpPr>
        <a:xfrm>
          <a:off x="0" y="0"/>
          <a:ext cx="0" cy="0"/>
          <a:chOff x="0" y="0"/>
          <a:chExt cx="0" cy="0"/>
        </a:xfrm>
      </p:grpSpPr>
      <p:pic>
        <p:nvPicPr>
          <p:cNvPr id="901" name="Google Shape;901;p78"/>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902" name="Google Shape;902;p78"/>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903" name="Google Shape;903;p78"/>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4" name="Google Shape;904;p78"/>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905" name="Google Shape;905;p78"/>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906" name="Google Shape;906;p7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78" descr="Many question marks on black background"/>
          <p:cNvPicPr preferRelativeResize="0"/>
          <p:nvPr/>
        </p:nvPicPr>
        <p:blipFill rotWithShape="1">
          <a:blip r:embed="rId8">
            <a:alphaModFix amt="25000"/>
          </a:blip>
          <a:srcRect l="9091" t="16170"/>
          <a:stretch/>
        </p:blipFill>
        <p:spPr>
          <a:xfrm>
            <a:off x="0" y="11"/>
            <a:ext cx="12191435" cy="6857989"/>
          </a:xfrm>
          <a:prstGeom prst="rect">
            <a:avLst/>
          </a:prstGeom>
          <a:noFill/>
          <a:ln>
            <a:noFill/>
          </a:ln>
        </p:spPr>
      </p:pic>
      <p:sp>
        <p:nvSpPr>
          <p:cNvPr id="908" name="Google Shape;908;p78"/>
          <p:cNvSpPr txBox="1"/>
          <p:nvPr/>
        </p:nvSpPr>
        <p:spPr>
          <a:xfrm>
            <a:off x="1154955" y="1447800"/>
            <a:ext cx="8825658" cy="3329581"/>
          </a:xfrm>
          <a:prstGeom prst="rect">
            <a:avLst/>
          </a:prstGeom>
          <a:noFill/>
          <a:ln>
            <a:noFill/>
          </a:ln>
        </p:spPr>
        <p:txBody>
          <a:bodyPr spcFirstLastPara="1" wrap="square" lIns="91425" tIns="45700" rIns="91425" bIns="45700" anchor="b" anchorCtr="0">
            <a:normAutofit/>
          </a:bodyPr>
          <a:lstStyle/>
          <a:p>
            <a:pPr marL="0" marR="0" lvl="0" indent="0" algn="ctr" rtl="0">
              <a:spcBef>
                <a:spcPts val="0"/>
              </a:spcBef>
              <a:spcAft>
                <a:spcPts val="0"/>
              </a:spcAft>
              <a:buNone/>
            </a:pPr>
            <a:r>
              <a:rPr lang="en-US" sz="7200">
                <a:solidFill>
                  <a:schemeClr val="lt2"/>
                </a:solidFill>
                <a:latin typeface="Cambria"/>
                <a:ea typeface="Cambria"/>
                <a:cs typeface="Cambria"/>
                <a:sym typeface="Cambria"/>
              </a:rPr>
              <a:t>Thank You </a:t>
            </a:r>
            <a:endParaRPr/>
          </a:p>
          <a:p>
            <a:pPr marL="0" marR="0" lvl="0" indent="0" algn="ctr" rtl="0">
              <a:spcBef>
                <a:spcPts val="600"/>
              </a:spcBef>
              <a:spcAft>
                <a:spcPts val="0"/>
              </a:spcAft>
              <a:buNone/>
            </a:pPr>
            <a:r>
              <a:rPr lang="en-US" sz="7200">
                <a:solidFill>
                  <a:schemeClr val="lt2"/>
                </a:solidFill>
                <a:latin typeface="Cambria"/>
                <a:ea typeface="Cambria"/>
                <a:cs typeface="Cambria"/>
                <a:sym typeface="Cambria"/>
              </a:rPr>
              <a:t> </a:t>
            </a:r>
            <a:endParaRPr/>
          </a:p>
        </p:txBody>
      </p:sp>
      <p:sp>
        <p:nvSpPr>
          <p:cNvPr id="909" name="Google Shape;909;p7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0" name="Google Shape;910;p78" descr="Icon&#10;&#10;Description automatically generated"/>
          <p:cNvPicPr preferRelativeResize="0"/>
          <p:nvPr/>
        </p:nvPicPr>
        <p:blipFill rotWithShape="1">
          <a:blip r:embed="rId9">
            <a:alphaModFix/>
          </a:blip>
          <a:srcRect/>
          <a:stretch/>
        </p:blipFill>
        <p:spPr>
          <a:xfrm>
            <a:off x="4572000" y="3899943"/>
            <a:ext cx="2196057" cy="2196057"/>
          </a:xfrm>
          <a:prstGeom prst="rect">
            <a:avLst/>
          </a:prstGeom>
          <a:noFill/>
          <a:ln>
            <a:noFill/>
          </a:ln>
        </p:spPr>
      </p:pic>
      <p:sp>
        <p:nvSpPr>
          <p:cNvPr id="911" name="Google Shape;911;p78"/>
          <p:cNvSpPr txBox="1"/>
          <p:nvPr/>
        </p:nvSpPr>
        <p:spPr>
          <a:xfrm>
            <a:off x="4572000" y="10757944"/>
            <a:ext cx="21960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u="sng">
                <a:solidFill>
                  <a:schemeClr val="hlink"/>
                </a:solidFill>
                <a:latin typeface="Century Gothic"/>
                <a:ea typeface="Century Gothic"/>
                <a:cs typeface="Century Gothic"/>
                <a:sym typeface="Century Gothic"/>
                <a:hlinkClick r:id="rId10"/>
              </a:rPr>
              <a:t>This Photo</a:t>
            </a:r>
            <a:r>
              <a:rPr lang="en-US" sz="900">
                <a:solidFill>
                  <a:schemeClr val="lt1"/>
                </a:solidFill>
                <a:latin typeface="Century Gothic"/>
                <a:ea typeface="Century Gothic"/>
                <a:cs typeface="Century Gothic"/>
                <a:sym typeface="Century Gothic"/>
              </a:rPr>
              <a:t> by Unknown Author is licensed under </a:t>
            </a:r>
            <a:r>
              <a:rPr lang="en-US" sz="900" u="sng">
                <a:solidFill>
                  <a:schemeClr val="hlink"/>
                </a:solidFill>
                <a:latin typeface="Century Gothic"/>
                <a:ea typeface="Century Gothic"/>
                <a:cs typeface="Century Gothic"/>
                <a:sym typeface="Century Gothic"/>
                <a:hlinkClick r:id="rId11"/>
              </a:rPr>
              <a:t>CC BY</a:t>
            </a:r>
            <a:endParaRPr sz="900">
              <a:solidFill>
                <a:schemeClr val="lt1"/>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9"/>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Pima Indian Diabetes Data</a:t>
            </a:r>
            <a:endParaRPr/>
          </a:p>
        </p:txBody>
      </p:sp>
      <p:pic>
        <p:nvPicPr>
          <p:cNvPr id="918" name="Google Shape;918;p79"/>
          <p:cNvPicPr preferRelativeResize="0">
            <a:picLocks noGrp="1"/>
          </p:cNvPicPr>
          <p:nvPr>
            <p:ph type="body" idx="1"/>
          </p:nvPr>
        </p:nvPicPr>
        <p:blipFill rotWithShape="1">
          <a:blip r:embed="rId3">
            <a:alphaModFix/>
          </a:blip>
          <a:srcRect/>
          <a:stretch/>
        </p:blipFill>
        <p:spPr>
          <a:xfrm>
            <a:off x="1295746" y="1152983"/>
            <a:ext cx="6405533" cy="3311513"/>
          </a:xfrm>
          <a:prstGeom prst="rect">
            <a:avLst/>
          </a:prstGeom>
          <a:noFill/>
          <a:ln>
            <a:noFill/>
          </a:ln>
        </p:spPr>
      </p:pic>
      <p:pic>
        <p:nvPicPr>
          <p:cNvPr id="919" name="Google Shape;919;p79"/>
          <p:cNvPicPr preferRelativeResize="0"/>
          <p:nvPr/>
        </p:nvPicPr>
        <p:blipFill rotWithShape="1">
          <a:blip r:embed="rId4">
            <a:alphaModFix/>
          </a:blip>
          <a:srcRect/>
          <a:stretch/>
        </p:blipFill>
        <p:spPr>
          <a:xfrm>
            <a:off x="808067" y="4693921"/>
            <a:ext cx="9575037" cy="1850366"/>
          </a:xfrm>
          <a:prstGeom prst="rect">
            <a:avLst/>
          </a:prstGeom>
          <a:noFill/>
          <a:ln>
            <a:noFill/>
          </a:ln>
        </p:spPr>
      </p:pic>
      <p:sp>
        <p:nvSpPr>
          <p:cNvPr id="920" name="Google Shape;920;p79"/>
          <p:cNvSpPr txBox="1"/>
          <p:nvPr/>
        </p:nvSpPr>
        <p:spPr>
          <a:xfrm>
            <a:off x="8229600" y="3225235"/>
            <a:ext cx="2512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entury Gothic"/>
                <a:ea typeface="Century Gothic"/>
                <a:cs typeface="Century Gothic"/>
                <a:sym typeface="Century Gothic"/>
                <a:hlinkClick r:id="rId5"/>
              </a:rPr>
              <a:t>markdownPima.html</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5"/>
        <p:cNvGrpSpPr/>
        <p:nvPr/>
      </p:nvGrpSpPr>
      <p:grpSpPr>
        <a:xfrm>
          <a:off x="0" y="0"/>
          <a:ext cx="0" cy="0"/>
          <a:chOff x="0" y="0"/>
          <a:chExt cx="0" cy="0"/>
        </a:xfrm>
      </p:grpSpPr>
      <p:pic>
        <p:nvPicPr>
          <p:cNvPr id="926" name="Google Shape;926;p80"/>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927" name="Google Shape;927;p80"/>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928" name="Google Shape;928;p80"/>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80"/>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930" name="Google Shape;930;p80"/>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931" name="Google Shape;931;p8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0"/>
          <p:cNvSpPr txBox="1">
            <a:spLocks noGrp="1"/>
          </p:cNvSpPr>
          <p:nvPr>
            <p:ph type="title"/>
          </p:nvPr>
        </p:nvSpPr>
        <p:spPr>
          <a:xfrm>
            <a:off x="8084400" y="1922953"/>
            <a:ext cx="3507000" cy="3885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2"/>
              </a:buClr>
              <a:buSzPts val="1800"/>
              <a:buFont typeface="Cambria"/>
              <a:buNone/>
            </a:pPr>
            <a:r>
              <a:rPr lang="en-US" sz="1800" b="1">
                <a:latin typeface="Cambria"/>
                <a:ea typeface="Cambria"/>
                <a:cs typeface="Cambria"/>
                <a:sym typeface="Cambria"/>
              </a:rPr>
              <a:t>The three priors  detect  four variables as significant  by 95% credible intervals.</a:t>
            </a:r>
            <a:br>
              <a:rPr lang="en-US" sz="1800" b="1">
                <a:latin typeface="Cambria"/>
                <a:ea typeface="Cambria"/>
                <a:cs typeface="Cambria"/>
                <a:sym typeface="Cambria"/>
              </a:rPr>
            </a:br>
            <a:br>
              <a:rPr lang="en-US" sz="1800" b="1">
                <a:latin typeface="Cambria"/>
                <a:ea typeface="Cambria"/>
                <a:cs typeface="Cambria"/>
                <a:sym typeface="Cambria"/>
              </a:rPr>
            </a:br>
            <a:br>
              <a:rPr lang="en-US" sz="1800" b="1">
                <a:latin typeface="Cambria"/>
                <a:ea typeface="Cambria"/>
                <a:cs typeface="Cambria"/>
                <a:sym typeface="Cambria"/>
              </a:rPr>
            </a:br>
            <a:r>
              <a:rPr lang="en-US" sz="1800" b="1">
                <a:latin typeface="Cambria"/>
                <a:ea typeface="Cambria"/>
                <a:cs typeface="Cambria"/>
                <a:sym typeface="Cambria"/>
              </a:rPr>
              <a:t> These are –</a:t>
            </a:r>
            <a:r>
              <a:rPr lang="en-US" sz="1800">
                <a:latin typeface="Cambria"/>
                <a:ea typeface="Cambria"/>
                <a:cs typeface="Cambria"/>
                <a:sym typeface="Cambria"/>
              </a:rPr>
              <a:t>“pregnant,” “glucose,” “mass (BMI),” and “pedigree (family history)</a:t>
            </a:r>
            <a:r>
              <a:rPr lang="en-US" sz="1800" b="1">
                <a:latin typeface="Cambria"/>
                <a:ea typeface="Cambria"/>
                <a:cs typeface="Cambria"/>
                <a:sym typeface="Cambria"/>
              </a:rPr>
              <a:t>” </a:t>
            </a:r>
            <a:br>
              <a:rPr lang="en-US" sz="1800" b="1">
                <a:latin typeface="Cambria"/>
                <a:ea typeface="Cambria"/>
                <a:cs typeface="Cambria"/>
                <a:sym typeface="Cambria"/>
              </a:rPr>
            </a:br>
            <a:br>
              <a:rPr lang="en-US" sz="1800" b="1">
                <a:latin typeface="Cambria"/>
                <a:ea typeface="Cambria"/>
                <a:cs typeface="Cambria"/>
                <a:sym typeface="Cambria"/>
              </a:rPr>
            </a:br>
            <a:r>
              <a:rPr lang="en-US" sz="1800" b="1">
                <a:latin typeface="Cambria"/>
                <a:ea typeface="Cambria"/>
                <a:cs typeface="Cambria"/>
                <a:sym typeface="Cambria"/>
              </a:rPr>
              <a:t>In  prediction,, frequentist methods have low specificity values</a:t>
            </a:r>
            <a:br>
              <a:rPr lang="en-US" sz="1800" b="1">
                <a:latin typeface="Cambria"/>
                <a:ea typeface="Cambria"/>
                <a:cs typeface="Cambria"/>
                <a:sym typeface="Cambria"/>
              </a:rPr>
            </a:br>
            <a:br>
              <a:rPr lang="en-US" sz="1800" b="1">
                <a:latin typeface="Cambria"/>
                <a:ea typeface="Cambria"/>
                <a:cs typeface="Cambria"/>
                <a:sym typeface="Cambria"/>
              </a:rPr>
            </a:br>
            <a:r>
              <a:rPr lang="en-US" sz="1800" b="1">
                <a:latin typeface="Cambria"/>
                <a:ea typeface="Cambria"/>
                <a:cs typeface="Cambria"/>
                <a:sym typeface="Cambria"/>
              </a:rPr>
              <a:t> </a:t>
            </a:r>
            <a:endParaRPr/>
          </a:p>
        </p:txBody>
      </p:sp>
      <p:sp>
        <p:nvSpPr>
          <p:cNvPr id="933" name="Google Shape;933;p80"/>
          <p:cNvSpPr/>
          <p:nvPr/>
        </p:nvSpPr>
        <p:spPr>
          <a:xfrm>
            <a:off x="636914" y="639905"/>
            <a:ext cx="6915664" cy="55781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934" name="Google Shape;934;p80"/>
          <p:cNvPicPr preferRelativeResize="0">
            <a:picLocks noGrp="1"/>
          </p:cNvPicPr>
          <p:nvPr>
            <p:ph type="body" idx="1"/>
          </p:nvPr>
        </p:nvPicPr>
        <p:blipFill rotWithShape="1">
          <a:blip r:embed="rId8">
            <a:alphaModFix/>
          </a:blip>
          <a:srcRect/>
          <a:stretch/>
        </p:blipFill>
        <p:spPr>
          <a:xfrm>
            <a:off x="955392" y="1250831"/>
            <a:ext cx="6275584" cy="436153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Negative Binomial Case Study</a:t>
            </a:r>
            <a:br>
              <a:rPr lang="en-US" b="1">
                <a:latin typeface="Cambria"/>
                <a:ea typeface="Cambria"/>
                <a:cs typeface="Cambria"/>
                <a:sym typeface="Cambria"/>
              </a:rPr>
            </a:br>
            <a:r>
              <a:rPr lang="en-US" b="1">
                <a:latin typeface="Cambria"/>
                <a:ea typeface="Cambria"/>
                <a:cs typeface="Cambria"/>
                <a:sym typeface="Cambria"/>
              </a:rPr>
              <a:t>Biochemists data</a:t>
            </a:r>
            <a:endParaRPr/>
          </a:p>
        </p:txBody>
      </p:sp>
      <p:pic>
        <p:nvPicPr>
          <p:cNvPr id="941" name="Google Shape;941;p81"/>
          <p:cNvPicPr preferRelativeResize="0">
            <a:picLocks noGrp="1"/>
          </p:cNvPicPr>
          <p:nvPr>
            <p:ph type="body" idx="1"/>
          </p:nvPr>
        </p:nvPicPr>
        <p:blipFill rotWithShape="1">
          <a:blip r:embed="rId3">
            <a:alphaModFix/>
          </a:blip>
          <a:srcRect/>
          <a:stretch/>
        </p:blipFill>
        <p:spPr>
          <a:xfrm>
            <a:off x="837123" y="2185155"/>
            <a:ext cx="6043404" cy="1868685"/>
          </a:xfrm>
          <a:prstGeom prst="rect">
            <a:avLst/>
          </a:prstGeom>
          <a:noFill/>
          <a:ln>
            <a:noFill/>
          </a:ln>
        </p:spPr>
      </p:pic>
      <p:pic>
        <p:nvPicPr>
          <p:cNvPr id="942" name="Google Shape;942;p81"/>
          <p:cNvPicPr preferRelativeResize="0"/>
          <p:nvPr/>
        </p:nvPicPr>
        <p:blipFill rotWithShape="1">
          <a:blip r:embed="rId4">
            <a:alphaModFix/>
          </a:blip>
          <a:srcRect/>
          <a:stretch/>
        </p:blipFill>
        <p:spPr>
          <a:xfrm>
            <a:off x="6912362" y="2147329"/>
            <a:ext cx="4802117" cy="3506125"/>
          </a:xfrm>
          <a:prstGeom prst="rect">
            <a:avLst/>
          </a:prstGeom>
          <a:noFill/>
          <a:ln>
            <a:noFill/>
          </a:ln>
        </p:spPr>
      </p:pic>
      <p:sp>
        <p:nvSpPr>
          <p:cNvPr id="943" name="Google Shape;943;p81"/>
          <p:cNvSpPr txBox="1"/>
          <p:nvPr/>
        </p:nvSpPr>
        <p:spPr>
          <a:xfrm>
            <a:off x="646111" y="4053838"/>
            <a:ext cx="6096000" cy="3140100"/>
          </a:xfrm>
          <a:prstGeom prst="rect">
            <a:avLst/>
          </a:prstGeom>
          <a:noFill/>
          <a:ln>
            <a:noFill/>
          </a:ln>
        </p:spPr>
        <p:txBody>
          <a:bodyPr spcFirstLastPara="1" wrap="square" lIns="91425" tIns="45700" rIns="91425" bIns="45700" anchor="t" anchorCtr="0">
            <a:spAutoFit/>
          </a:bodyPr>
          <a:lstStyle/>
          <a:p>
            <a:pPr marL="0" marR="0" lvl="0" indent="-91440" algn="l" rtl="0">
              <a:spcBef>
                <a:spcPts val="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Response:   Post-PHD  Publications</a:t>
            </a:r>
            <a:br>
              <a:rPr lang="en-US" sz="1800">
                <a:solidFill>
                  <a:schemeClr val="lt1"/>
                </a:solidFill>
                <a:latin typeface="Cambria"/>
                <a:ea typeface="Cambria"/>
                <a:cs typeface="Cambria"/>
                <a:sym typeface="Cambria"/>
              </a:rPr>
            </a:br>
            <a:endParaRPr sz="1800">
              <a:solidFill>
                <a:schemeClr val="lt1"/>
              </a:solidFill>
              <a:latin typeface="Cambria"/>
              <a:ea typeface="Cambria"/>
              <a:cs typeface="Cambria"/>
              <a:sym typeface="Cambria"/>
            </a:endParaRPr>
          </a:p>
          <a:p>
            <a:pPr marL="0" marR="0" lvl="0" indent="-91440" algn="l" rtl="0">
              <a:spcBef>
                <a:spcPts val="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Variables– Gender   marital status , # children under age six, prestige of the PHD program, # articles by the mentor in  last 3 years, # PHD publication volumes.</a:t>
            </a:r>
            <a:endParaRPr sz="1800">
              <a:solidFill>
                <a:schemeClr val="lt1"/>
              </a:solidFill>
              <a:latin typeface="Cambria"/>
              <a:ea typeface="Cambria"/>
              <a:cs typeface="Cambria"/>
              <a:sym typeface="Cambria"/>
            </a:endParaRPr>
          </a:p>
          <a:p>
            <a:pPr marL="0" marR="0" lvl="0" indent="-91440" algn="l" rtl="0">
              <a:spcBef>
                <a:spcPts val="0"/>
              </a:spcBef>
              <a:spcAft>
                <a:spcPts val="0"/>
              </a:spcAft>
              <a:buClr>
                <a:schemeClr val="accent1"/>
              </a:buClr>
              <a:buSzPts val="1440"/>
              <a:buFont typeface="Noto Sans Symbols"/>
              <a:buChar char="►"/>
            </a:pPr>
            <a:endParaRPr sz="1800">
              <a:solidFill>
                <a:schemeClr val="lt1"/>
              </a:solidFill>
              <a:latin typeface="Cambria"/>
              <a:ea typeface="Cambria"/>
              <a:cs typeface="Cambria"/>
              <a:sym typeface="Cambria"/>
            </a:endParaRPr>
          </a:p>
          <a:p>
            <a:pPr marL="0" marR="0" lvl="0" indent="-91440" algn="l" rtl="0">
              <a:spcBef>
                <a:spcPts val="0"/>
              </a:spcBef>
              <a:spcAft>
                <a:spcPts val="0"/>
              </a:spcAft>
              <a:buClr>
                <a:schemeClr val="accent1"/>
              </a:buClr>
              <a:buSzPts val="1440"/>
              <a:buFont typeface="Noto Sans Symbols"/>
              <a:buChar char="►"/>
            </a:pPr>
            <a:r>
              <a:rPr lang="en-US" sz="1800">
                <a:solidFill>
                  <a:schemeClr val="lt1"/>
                </a:solidFill>
                <a:latin typeface="Cambria"/>
                <a:ea typeface="Cambria"/>
                <a:cs typeface="Cambria"/>
                <a:sym typeface="Cambria"/>
              </a:rPr>
              <a:t>Prestige and Phd performance selected.</a:t>
            </a:r>
            <a:br>
              <a:rPr lang="en-US" sz="1800">
                <a:solidFill>
                  <a:schemeClr val="lt1"/>
                </a:solidFill>
                <a:latin typeface="Cambria"/>
                <a:ea typeface="Cambria"/>
                <a:cs typeface="Cambria"/>
                <a:sym typeface="Cambria"/>
              </a:rPr>
            </a:br>
            <a:br>
              <a:rPr lang="en-US" sz="1800">
                <a:solidFill>
                  <a:schemeClr val="lt1"/>
                </a:solidFill>
                <a:latin typeface="Cambria"/>
                <a:ea typeface="Cambria"/>
                <a:cs typeface="Cambria"/>
                <a:sym typeface="Cambria"/>
              </a:rPr>
            </a:br>
            <a:br>
              <a:rPr lang="en-US" sz="1800">
                <a:solidFill>
                  <a:schemeClr val="lt1"/>
                </a:solidFill>
                <a:latin typeface="Cambria"/>
                <a:ea typeface="Cambria"/>
                <a:cs typeface="Cambria"/>
                <a:sym typeface="Cambria"/>
              </a:rPr>
            </a:br>
            <a:endParaRPr sz="1800">
              <a:solidFill>
                <a:schemeClr val="lt1"/>
              </a:solidFill>
              <a:latin typeface="Cambria"/>
              <a:ea typeface="Cambria"/>
              <a:cs typeface="Cambria"/>
              <a:sym typeface="Cambria"/>
            </a:endParaRPr>
          </a:p>
          <a:p>
            <a:pPr marL="0" marR="0" lvl="0" indent="-114300" algn="l" rtl="0">
              <a:spcBef>
                <a:spcPts val="0"/>
              </a:spcBef>
              <a:spcAft>
                <a:spcPts val="0"/>
              </a:spcAft>
              <a:buClr>
                <a:schemeClr val="lt1"/>
              </a:buClr>
              <a:buSzPts val="1800"/>
              <a:buFont typeface="Cambria"/>
              <a:buChar char="►"/>
            </a:pPr>
            <a:endParaRPr sz="1800" b="1">
              <a:solidFill>
                <a:schemeClr val="lt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title"/>
          </p:nvPr>
        </p:nvSpPr>
        <p:spPr>
          <a:xfrm>
            <a:off x="3149600" y="990600"/>
            <a:ext cx="8229600" cy="4572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2100"/>
              <a:buFont typeface="Cambria"/>
              <a:buNone/>
            </a:pPr>
            <a:r>
              <a:rPr lang="en-US">
                <a:solidFill>
                  <a:schemeClr val="lt1"/>
                </a:solidFill>
                <a:latin typeface="Cambria"/>
                <a:ea typeface="Cambria"/>
                <a:cs typeface="Cambria"/>
                <a:sym typeface="Cambria"/>
              </a:rPr>
              <a:t>Regression </a:t>
            </a:r>
            <a:r>
              <a:rPr lang="en-US"/>
              <a:t> </a:t>
            </a:r>
            <a:endParaRPr/>
          </a:p>
        </p:txBody>
      </p:sp>
      <p:sp>
        <p:nvSpPr>
          <p:cNvPr id="285" name="Google Shape;285;p28"/>
          <p:cNvSpPr txBox="1">
            <a:spLocks noGrp="1"/>
          </p:cNvSpPr>
          <p:nvPr>
            <p:ph type="body" idx="2"/>
          </p:nvPr>
        </p:nvSpPr>
        <p:spPr>
          <a:xfrm>
            <a:off x="3149600" y="152402"/>
            <a:ext cx="8229600" cy="838199"/>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SzPts val="2320"/>
              <a:buNone/>
            </a:pPr>
            <a:r>
              <a:rPr lang="en-US" b="1">
                <a:solidFill>
                  <a:schemeClr val="lt1"/>
                </a:solidFill>
                <a:latin typeface="Cambria"/>
                <a:ea typeface="Cambria"/>
                <a:cs typeface="Cambria"/>
                <a:sym typeface="Cambria"/>
              </a:rPr>
              <a:t>Curse of Dimensionality</a:t>
            </a:r>
            <a:endParaRPr/>
          </a:p>
        </p:txBody>
      </p:sp>
      <p:grpSp>
        <p:nvGrpSpPr>
          <p:cNvPr id="286" name="Google Shape;286;p28"/>
          <p:cNvGrpSpPr/>
          <p:nvPr/>
        </p:nvGrpSpPr>
        <p:grpSpPr>
          <a:xfrm>
            <a:off x="3472412" y="2162144"/>
            <a:ext cx="5915642" cy="3449029"/>
            <a:chOff x="2315256" y="1146896"/>
            <a:chExt cx="5915642" cy="3449029"/>
          </a:xfrm>
        </p:grpSpPr>
        <p:cxnSp>
          <p:nvCxnSpPr>
            <p:cNvPr id="287" name="Google Shape;287;p28"/>
            <p:cNvCxnSpPr/>
            <p:nvPr/>
          </p:nvCxnSpPr>
          <p:spPr>
            <a:xfrm rot="10800000" flipH="1">
              <a:off x="3616593" y="3281301"/>
              <a:ext cx="1076758" cy="826077"/>
            </a:xfrm>
            <a:prstGeom prst="straightConnector1">
              <a:avLst/>
            </a:prstGeom>
            <a:noFill/>
            <a:ln w="19050" cap="rnd" cmpd="sng">
              <a:solidFill>
                <a:schemeClr val="accent1"/>
              </a:solidFill>
              <a:prstDash val="solid"/>
              <a:round/>
              <a:headEnd type="none" w="sm" len="sm"/>
              <a:tailEnd type="triangle" w="med" len="med"/>
            </a:ln>
          </p:spPr>
        </p:cxnSp>
        <p:sp>
          <p:nvSpPr>
            <p:cNvPr id="288" name="Google Shape;288;p28"/>
            <p:cNvSpPr/>
            <p:nvPr/>
          </p:nvSpPr>
          <p:spPr>
            <a:xfrm>
              <a:off x="6225453" y="1146896"/>
              <a:ext cx="2005445" cy="969287"/>
            </a:xfrm>
            <a:prstGeom prst="cloud">
              <a:avLst/>
            </a:prstGeom>
            <a:gradFill>
              <a:gsLst>
                <a:gs pos="0">
                  <a:srgbClr val="BBDB5F"/>
                </a:gs>
                <a:gs pos="100000">
                  <a:srgbClr val="88A928"/>
                </a:gs>
              </a:gsLst>
              <a:lin ang="5400000" scaled="0"/>
            </a:gradFill>
            <a:ln w="9525" cap="rnd" cmpd="sng">
              <a:solidFill>
                <a:schemeClr val="accent1"/>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Pregnant</a:t>
              </a:r>
              <a:endParaRPr/>
            </a:p>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BMI</a:t>
              </a:r>
              <a:endParaRPr/>
            </a:p>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Age</a:t>
              </a:r>
              <a:endParaRPr/>
            </a:p>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Triceps Skin fold </a:t>
              </a:r>
              <a:endParaRPr/>
            </a:p>
          </p:txBody>
        </p:sp>
        <p:sp>
          <p:nvSpPr>
            <p:cNvPr id="289" name="Google Shape;289;p28"/>
            <p:cNvSpPr/>
            <p:nvPr/>
          </p:nvSpPr>
          <p:spPr>
            <a:xfrm>
              <a:off x="6985859" y="2104982"/>
              <a:ext cx="484632" cy="595244"/>
            </a:xfrm>
            <a:prstGeom prst="downArrow">
              <a:avLst>
                <a:gd name="adj1" fmla="val 50000"/>
                <a:gd name="adj2" fmla="val 50000"/>
              </a:avLst>
            </a:prstGeom>
            <a:gradFill>
              <a:gsLst>
                <a:gs pos="0">
                  <a:srgbClr val="BBDB5F"/>
                </a:gs>
                <a:gs pos="100000">
                  <a:srgbClr val="88A928"/>
                </a:gs>
              </a:gsLst>
              <a:lin ang="5400000" scaled="0"/>
            </a:gradFill>
            <a:ln w="9525" cap="rnd" cmpd="sng">
              <a:solidFill>
                <a:schemeClr val="accent1"/>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90" name="Google Shape;290;p28"/>
            <p:cNvSpPr/>
            <p:nvPr/>
          </p:nvSpPr>
          <p:spPr>
            <a:xfrm>
              <a:off x="6557554" y="2650331"/>
              <a:ext cx="1359833" cy="601601"/>
            </a:xfrm>
            <a:prstGeom prst="cloud">
              <a:avLst/>
            </a:prstGeom>
            <a:gradFill>
              <a:gsLst>
                <a:gs pos="0">
                  <a:srgbClr val="BBDB5F"/>
                </a:gs>
                <a:gs pos="100000">
                  <a:srgbClr val="88A928"/>
                </a:gs>
              </a:gsLst>
              <a:lin ang="5400000" scaled="0"/>
            </a:gradFill>
            <a:ln w="9525" cap="rnd" cmpd="sng">
              <a:solidFill>
                <a:schemeClr val="accent1"/>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Pregnant</a:t>
              </a:r>
              <a:endParaRPr/>
            </a:p>
            <a:p>
              <a:pPr marL="0" marR="0" lvl="0" indent="0" algn="ctr" rtl="0">
                <a:spcBef>
                  <a:spcPts val="0"/>
                </a:spcBef>
                <a:spcAft>
                  <a:spcPts val="0"/>
                </a:spcAft>
                <a:buNone/>
              </a:pPr>
              <a:r>
                <a:rPr lang="en-US" sz="1200" b="1" i="0" u="none" strike="noStrike" cap="none">
                  <a:solidFill>
                    <a:schemeClr val="lt1"/>
                  </a:solidFill>
                  <a:latin typeface="Helvetica Neue"/>
                  <a:ea typeface="Helvetica Neue"/>
                  <a:cs typeface="Helvetica Neue"/>
                  <a:sym typeface="Helvetica Neue"/>
                </a:rPr>
                <a:t>BMI</a:t>
              </a:r>
              <a:endParaRPr/>
            </a:p>
          </p:txBody>
        </p:sp>
        <p:cxnSp>
          <p:nvCxnSpPr>
            <p:cNvPr id="291" name="Google Shape;291;p28"/>
            <p:cNvCxnSpPr/>
            <p:nvPr/>
          </p:nvCxnSpPr>
          <p:spPr>
            <a:xfrm>
              <a:off x="3497839" y="1588510"/>
              <a:ext cx="1167679" cy="641639"/>
            </a:xfrm>
            <a:prstGeom prst="straightConnector1">
              <a:avLst/>
            </a:prstGeom>
            <a:noFill/>
            <a:ln w="19050" cap="rnd" cmpd="sng">
              <a:solidFill>
                <a:schemeClr val="accent1"/>
              </a:solidFill>
              <a:prstDash val="solid"/>
              <a:round/>
              <a:headEnd type="none" w="sm" len="sm"/>
              <a:tailEnd type="triangle" w="med" len="med"/>
            </a:ln>
          </p:spPr>
        </p:cxnSp>
        <p:cxnSp>
          <p:nvCxnSpPr>
            <p:cNvPr id="292" name="Google Shape;292;p28"/>
            <p:cNvCxnSpPr/>
            <p:nvPr/>
          </p:nvCxnSpPr>
          <p:spPr>
            <a:xfrm>
              <a:off x="3582266" y="2283402"/>
              <a:ext cx="907906" cy="290946"/>
            </a:xfrm>
            <a:prstGeom prst="straightConnector1">
              <a:avLst/>
            </a:prstGeom>
            <a:noFill/>
            <a:ln w="19050" cap="rnd" cmpd="sng">
              <a:solidFill>
                <a:schemeClr val="accent1"/>
              </a:solidFill>
              <a:prstDash val="solid"/>
              <a:round/>
              <a:headEnd type="none" w="sm" len="sm"/>
              <a:tailEnd type="triangle" w="med" len="med"/>
            </a:ln>
          </p:spPr>
        </p:cxnSp>
        <p:cxnSp>
          <p:nvCxnSpPr>
            <p:cNvPr id="293" name="Google Shape;293;p28"/>
            <p:cNvCxnSpPr/>
            <p:nvPr/>
          </p:nvCxnSpPr>
          <p:spPr>
            <a:xfrm rot="10800000" flipH="1">
              <a:off x="3582265" y="3035445"/>
              <a:ext cx="914400" cy="248082"/>
            </a:xfrm>
            <a:prstGeom prst="straightConnector1">
              <a:avLst/>
            </a:prstGeom>
            <a:noFill/>
            <a:ln w="19050" cap="rnd" cmpd="sng">
              <a:solidFill>
                <a:schemeClr val="accent1"/>
              </a:solidFill>
              <a:prstDash val="solid"/>
              <a:round/>
              <a:headEnd type="none" w="sm" len="sm"/>
              <a:tailEnd type="triangle" w="med" len="med"/>
            </a:ln>
          </p:spPr>
        </p:cxnSp>
        <p:pic>
          <p:nvPicPr>
            <p:cNvPr id="294" name="Google Shape;294;p28"/>
            <p:cNvPicPr preferRelativeResize="0"/>
            <p:nvPr/>
          </p:nvPicPr>
          <p:blipFill rotWithShape="1">
            <a:blip r:embed="rId3">
              <a:alphaModFix/>
            </a:blip>
            <a:srcRect/>
            <a:stretch/>
          </p:blipFill>
          <p:spPr>
            <a:xfrm>
              <a:off x="2397649" y="3618830"/>
              <a:ext cx="880790" cy="977095"/>
            </a:xfrm>
            <a:prstGeom prst="rect">
              <a:avLst/>
            </a:prstGeom>
            <a:noFill/>
            <a:ln>
              <a:noFill/>
            </a:ln>
          </p:spPr>
        </p:pic>
        <p:pic>
          <p:nvPicPr>
            <p:cNvPr id="295" name="Google Shape;295;p28"/>
            <p:cNvPicPr preferRelativeResize="0"/>
            <p:nvPr/>
          </p:nvPicPr>
          <p:blipFill rotWithShape="1">
            <a:blip r:embed="rId4">
              <a:alphaModFix/>
            </a:blip>
            <a:srcRect/>
            <a:stretch/>
          </p:blipFill>
          <p:spPr>
            <a:xfrm>
              <a:off x="4806611" y="2307757"/>
              <a:ext cx="1418842" cy="944175"/>
            </a:xfrm>
            <a:prstGeom prst="rect">
              <a:avLst/>
            </a:prstGeom>
            <a:noFill/>
            <a:ln>
              <a:noFill/>
            </a:ln>
          </p:spPr>
        </p:pic>
        <p:pic>
          <p:nvPicPr>
            <p:cNvPr id="296" name="Google Shape;296;p28" descr="A silhouette of a group of people&#10;&#10;Description generated with very high confidence"/>
            <p:cNvPicPr preferRelativeResize="0"/>
            <p:nvPr/>
          </p:nvPicPr>
          <p:blipFill rotWithShape="1">
            <a:blip r:embed="rId5">
              <a:alphaModFix/>
            </a:blip>
            <a:srcRect/>
            <a:stretch/>
          </p:blipFill>
          <p:spPr>
            <a:xfrm>
              <a:off x="2397649" y="2937682"/>
              <a:ext cx="996228" cy="628499"/>
            </a:xfrm>
            <a:prstGeom prst="rect">
              <a:avLst/>
            </a:prstGeom>
            <a:noFill/>
            <a:ln>
              <a:noFill/>
            </a:ln>
          </p:spPr>
        </p:pic>
        <p:pic>
          <p:nvPicPr>
            <p:cNvPr id="297" name="Google Shape;297;p28"/>
            <p:cNvPicPr preferRelativeResize="0"/>
            <p:nvPr/>
          </p:nvPicPr>
          <p:blipFill rotWithShape="1">
            <a:blip r:embed="rId6">
              <a:alphaModFix/>
            </a:blip>
            <a:srcRect/>
            <a:stretch/>
          </p:blipFill>
          <p:spPr>
            <a:xfrm>
              <a:off x="2333600" y="1968528"/>
              <a:ext cx="1056702" cy="813165"/>
            </a:xfrm>
            <a:prstGeom prst="rect">
              <a:avLst/>
            </a:prstGeom>
            <a:noFill/>
            <a:ln>
              <a:noFill/>
            </a:ln>
          </p:spPr>
        </p:pic>
        <p:pic>
          <p:nvPicPr>
            <p:cNvPr id="298" name="Google Shape;298;p28"/>
            <p:cNvPicPr preferRelativeResize="0"/>
            <p:nvPr/>
          </p:nvPicPr>
          <p:blipFill rotWithShape="1">
            <a:blip r:embed="rId7">
              <a:alphaModFix/>
            </a:blip>
            <a:srcRect/>
            <a:stretch/>
          </p:blipFill>
          <p:spPr>
            <a:xfrm>
              <a:off x="2315256" y="1299753"/>
              <a:ext cx="1144042" cy="572021"/>
            </a:xfrm>
            <a:prstGeom prst="rect">
              <a:avLst/>
            </a:prstGeom>
            <a:noFill/>
            <a:ln>
              <a:noFill/>
            </a:ln>
          </p:spPr>
        </p:pic>
      </p:grpSp>
      <p:pic>
        <p:nvPicPr>
          <p:cNvPr id="299" name="Google Shape;299;p28"/>
          <p:cNvPicPr preferRelativeResize="0"/>
          <p:nvPr/>
        </p:nvPicPr>
        <p:blipFill rotWithShape="1">
          <a:blip r:embed="rId8">
            <a:alphaModFix/>
          </a:blip>
          <a:srcRect/>
          <a:stretch/>
        </p:blipFill>
        <p:spPr>
          <a:xfrm>
            <a:off x="7508117" y="4481221"/>
            <a:ext cx="3657917" cy="1365622"/>
          </a:xfrm>
          <a:prstGeom prst="rect">
            <a:avLst/>
          </a:prstGeom>
          <a:noFill/>
          <a:ln>
            <a:noFill/>
          </a:ln>
        </p:spPr>
      </p:pic>
      <p:pic>
        <p:nvPicPr>
          <p:cNvPr id="300" name="Google Shape;300;p28" descr="A picture containing cup, blue, close, spectacles&#10;&#10;Description automatically generated"/>
          <p:cNvPicPr preferRelativeResize="0"/>
          <p:nvPr/>
        </p:nvPicPr>
        <p:blipFill rotWithShape="1">
          <a:blip r:embed="rId9">
            <a:alphaModFix/>
          </a:blip>
          <a:srcRect/>
          <a:stretch/>
        </p:blipFill>
        <p:spPr>
          <a:xfrm>
            <a:off x="3372083" y="1495369"/>
            <a:ext cx="1294048" cy="727902"/>
          </a:xfrm>
          <a:prstGeom prst="rect">
            <a:avLst/>
          </a:prstGeom>
          <a:noFill/>
          <a:ln>
            <a:noFill/>
          </a:ln>
        </p:spPr>
      </p:pic>
      <p:cxnSp>
        <p:nvCxnSpPr>
          <p:cNvPr id="301" name="Google Shape;301;p28"/>
          <p:cNvCxnSpPr/>
          <p:nvPr/>
        </p:nvCxnSpPr>
        <p:spPr>
          <a:xfrm>
            <a:off x="4663786" y="2118014"/>
            <a:ext cx="1556905" cy="855519"/>
          </a:xfrm>
          <a:prstGeom prst="straightConnector1">
            <a:avLst/>
          </a:prstGeom>
          <a:noFill/>
          <a:ln w="19050" cap="rnd" cmpd="sng">
            <a:solidFill>
              <a:schemeClr val="accent1"/>
            </a:solidFill>
            <a:prstDash val="solid"/>
            <a:round/>
            <a:headEnd type="none" w="sm" len="sm"/>
            <a:tailEnd type="triangle" w="med" len="med"/>
          </a:ln>
        </p:spPr>
      </p:cxnSp>
      <p:sp>
        <p:nvSpPr>
          <p:cNvPr id="302" name="Google Shape;302;p28"/>
          <p:cNvSpPr/>
          <p:nvPr/>
        </p:nvSpPr>
        <p:spPr>
          <a:xfrm>
            <a:off x="482283" y="4571987"/>
            <a:ext cx="914400" cy="914400"/>
          </a:xfrm>
          <a:prstGeom prst="mathMultiply">
            <a:avLst>
              <a:gd name="adj1" fmla="val 23520"/>
            </a:avLst>
          </a:prstGeom>
          <a:solidFill>
            <a:schemeClr val="accent3"/>
          </a:solidFill>
          <a:ln w="19050" cap="rnd" cmpd="sng">
            <a:solidFill>
              <a:srgbClr val="AE59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03" name="Google Shape;303;p28"/>
          <p:cNvSpPr txBox="1"/>
          <p:nvPr/>
        </p:nvSpPr>
        <p:spPr>
          <a:xfrm>
            <a:off x="442756" y="5284924"/>
            <a:ext cx="24936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chemeClr val="lt1"/>
                </a:solidFill>
                <a:latin typeface="Cambria"/>
                <a:ea typeface="Cambria"/>
                <a:cs typeface="Cambria"/>
                <a:sym typeface="Cambria"/>
              </a:rPr>
              <a:t>Marriage, Transportation, House loan, Tax, several genes</a:t>
            </a:r>
            <a:endParaRPr/>
          </a:p>
        </p:txBody>
      </p:sp>
      <p:sp>
        <p:nvSpPr>
          <p:cNvPr id="304" name="Google Shape;304;p28"/>
          <p:cNvSpPr txBox="1"/>
          <p:nvPr/>
        </p:nvSpPr>
        <p:spPr>
          <a:xfrm>
            <a:off x="558800" y="1727200"/>
            <a:ext cx="2274361"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mbria"/>
                <a:ea typeface="Cambria"/>
                <a:cs typeface="Cambria"/>
                <a:sym typeface="Cambria"/>
              </a:rPr>
              <a:t>What factors determine if a person has diabetes?</a:t>
            </a:r>
            <a:endParaRPr/>
          </a:p>
        </p:txBody>
      </p:sp>
      <p:sp>
        <p:nvSpPr>
          <p:cNvPr id="305" name="Google Shape;305;p28"/>
          <p:cNvSpPr/>
          <p:nvPr/>
        </p:nvSpPr>
        <p:spPr>
          <a:xfrm>
            <a:off x="458584" y="3265863"/>
            <a:ext cx="2715733" cy="1569660"/>
          </a:xfrm>
          <a:prstGeom prst="irregularSeal2">
            <a:avLst/>
          </a:prstGeom>
          <a:solidFill>
            <a:schemeClr val="accent1"/>
          </a:solidFill>
          <a:ln w="19050" cap="rnd" cmpd="sng">
            <a:solidFill>
              <a:srgbClr val="7D9A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a:solidFill>
                  <a:schemeClr val="lt1"/>
                </a:solidFill>
                <a:latin typeface="Cambria"/>
                <a:ea typeface="Cambria"/>
                <a:cs typeface="Cambria"/>
                <a:sym typeface="Cambria"/>
              </a:rPr>
              <a:t>Smoking. Genes,</a:t>
            </a:r>
            <a:endParaRPr/>
          </a:p>
          <a:p>
            <a:pPr marL="0" marR="0" lvl="0" indent="0" algn="ctr" rtl="0">
              <a:spcBef>
                <a:spcPts val="0"/>
              </a:spcBef>
              <a:spcAft>
                <a:spcPts val="0"/>
              </a:spcAft>
              <a:buNone/>
            </a:pPr>
            <a:r>
              <a:rPr lang="en-US" sz="1600" b="1">
                <a:solidFill>
                  <a:schemeClr val="lt1"/>
                </a:solidFill>
                <a:latin typeface="Cambria"/>
                <a:ea typeface="Cambria"/>
                <a:cs typeface="Cambria"/>
                <a:sym typeface="Cambria"/>
              </a:rPr>
              <a:t>alcohol addiction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8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Logistic Regression Case Study</a:t>
            </a:r>
            <a:endParaRPr/>
          </a:p>
        </p:txBody>
      </p:sp>
      <p:sp>
        <p:nvSpPr>
          <p:cNvPr id="950" name="Google Shape;950;p82"/>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latin typeface="Cambria"/>
                <a:ea typeface="Cambria"/>
                <a:cs typeface="Cambria"/>
                <a:sym typeface="Cambria"/>
              </a:rPr>
              <a:t>Pima Indian Diabetes Data</a:t>
            </a:r>
            <a:endParaRPr/>
          </a:p>
          <a:p>
            <a:pPr marL="0" lvl="0" indent="0" algn="l" rtl="0">
              <a:spcBef>
                <a:spcPts val="1000"/>
              </a:spcBef>
              <a:spcAft>
                <a:spcPts val="0"/>
              </a:spcAft>
              <a:buSzPts val="1600"/>
              <a:buNone/>
            </a:pPr>
            <a:endParaRPr>
              <a:latin typeface="Cambria"/>
              <a:ea typeface="Cambria"/>
              <a:cs typeface="Cambria"/>
              <a:sym typeface="Cambria"/>
            </a:endParaRPr>
          </a:p>
        </p:txBody>
      </p:sp>
      <p:pic>
        <p:nvPicPr>
          <p:cNvPr id="951" name="Google Shape;951;p82"/>
          <p:cNvPicPr preferRelativeResize="0"/>
          <p:nvPr/>
        </p:nvPicPr>
        <p:blipFill rotWithShape="1">
          <a:blip r:embed="rId3">
            <a:alphaModFix/>
          </a:blip>
          <a:srcRect/>
          <a:stretch/>
        </p:blipFill>
        <p:spPr>
          <a:xfrm>
            <a:off x="5440524" y="2052918"/>
            <a:ext cx="6045511" cy="4502381"/>
          </a:xfrm>
          <a:prstGeom prst="rect">
            <a:avLst/>
          </a:prstGeom>
          <a:noFill/>
          <a:ln>
            <a:noFill/>
          </a:ln>
        </p:spPr>
      </p:pic>
      <p:pic>
        <p:nvPicPr>
          <p:cNvPr id="952" name="Google Shape;952;p82"/>
          <p:cNvPicPr preferRelativeResize="0"/>
          <p:nvPr/>
        </p:nvPicPr>
        <p:blipFill rotWithShape="1">
          <a:blip r:embed="rId4">
            <a:alphaModFix/>
          </a:blip>
          <a:srcRect/>
          <a:stretch/>
        </p:blipFill>
        <p:spPr>
          <a:xfrm>
            <a:off x="705965" y="2469448"/>
            <a:ext cx="4535000" cy="38799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7"/>
        <p:cNvGrpSpPr/>
        <p:nvPr/>
      </p:nvGrpSpPr>
      <p:grpSpPr>
        <a:xfrm>
          <a:off x="0" y="0"/>
          <a:ext cx="0" cy="0"/>
          <a:chOff x="0" y="0"/>
          <a:chExt cx="0" cy="0"/>
        </a:xfrm>
      </p:grpSpPr>
      <p:pic>
        <p:nvPicPr>
          <p:cNvPr id="958" name="Google Shape;958;p83"/>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959" name="Google Shape;959;p83"/>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960" name="Google Shape;960;p83"/>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1" name="Google Shape;961;p83"/>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962" name="Google Shape;962;p83"/>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963" name="Google Shape;963;p8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3"/>
          <p:cNvSpPr txBox="1">
            <a:spLocks noGrp="1"/>
          </p:cNvSpPr>
          <p:nvPr>
            <p:ph type="title"/>
          </p:nvPr>
        </p:nvSpPr>
        <p:spPr>
          <a:xfrm>
            <a:off x="8210623" y="1447800"/>
            <a:ext cx="3333676" cy="309698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3400"/>
              <a:buFont typeface="Cambria"/>
              <a:buNone/>
            </a:pPr>
            <a:r>
              <a:rPr lang="en-US" sz="3400" b="1">
                <a:latin typeface="Cambria"/>
                <a:ea typeface="Cambria"/>
                <a:cs typeface="Cambria"/>
                <a:sym typeface="Cambria"/>
              </a:rPr>
              <a:t>Variable Selection &amp; Prediction for </a:t>
            </a:r>
            <a:br>
              <a:rPr lang="en-US" sz="3400" b="1">
                <a:latin typeface="Cambria"/>
                <a:ea typeface="Cambria"/>
                <a:cs typeface="Cambria"/>
                <a:sym typeface="Cambria"/>
              </a:rPr>
            </a:br>
            <a:r>
              <a:rPr lang="en-US" sz="3400" b="1">
                <a:latin typeface="Cambria"/>
                <a:ea typeface="Cambria"/>
                <a:cs typeface="Cambria"/>
                <a:sym typeface="Cambria"/>
              </a:rPr>
              <a:t>Pima Indian Diabetes Data</a:t>
            </a:r>
            <a:endParaRPr/>
          </a:p>
        </p:txBody>
      </p:sp>
      <p:sp>
        <p:nvSpPr>
          <p:cNvPr id="965" name="Google Shape;965;p83"/>
          <p:cNvSpPr/>
          <p:nvPr/>
        </p:nvSpPr>
        <p:spPr>
          <a:xfrm>
            <a:off x="0" y="0"/>
            <a:ext cx="715712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966" name="Google Shape;966;p83"/>
          <p:cNvPicPr preferRelativeResize="0">
            <a:picLocks noGrp="1"/>
          </p:cNvPicPr>
          <p:nvPr>
            <p:ph type="body" idx="1"/>
          </p:nvPr>
        </p:nvPicPr>
        <p:blipFill rotWithShape="1">
          <a:blip r:embed="rId8">
            <a:alphaModFix/>
          </a:blip>
          <a:srcRect/>
          <a:stretch/>
        </p:blipFill>
        <p:spPr>
          <a:xfrm>
            <a:off x="643853" y="932600"/>
            <a:ext cx="3038347" cy="2088863"/>
          </a:xfrm>
          <a:prstGeom prst="rect">
            <a:avLst/>
          </a:prstGeom>
          <a:noFill/>
          <a:ln>
            <a:noFill/>
          </a:ln>
        </p:spPr>
      </p:pic>
      <p:sp>
        <p:nvSpPr>
          <p:cNvPr id="967" name="Google Shape;967;p83"/>
          <p:cNvSpPr/>
          <p:nvPr/>
        </p:nvSpPr>
        <p:spPr>
          <a:xfrm flipH="1">
            <a:off x="7463681"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68" name="Google Shape;968;p83"/>
          <p:cNvSpPr/>
          <p:nvPr/>
        </p:nvSpPr>
        <p:spPr>
          <a:xfrm rot="5400000" flipH="1">
            <a:off x="3708596"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969" name="Google Shape;969;p83"/>
          <p:cNvPicPr preferRelativeResize="0"/>
          <p:nvPr/>
        </p:nvPicPr>
        <p:blipFill rotWithShape="1">
          <a:blip r:embed="rId9">
            <a:alphaModFix/>
          </a:blip>
          <a:srcRect/>
          <a:stretch/>
        </p:blipFill>
        <p:spPr>
          <a:xfrm>
            <a:off x="3876168" y="985772"/>
            <a:ext cx="3038347" cy="1982520"/>
          </a:xfrm>
          <a:prstGeom prst="rect">
            <a:avLst/>
          </a:prstGeom>
          <a:noFill/>
          <a:ln>
            <a:noFill/>
          </a:ln>
        </p:spPr>
      </p:pic>
      <p:pic>
        <p:nvPicPr>
          <p:cNvPr id="970" name="Google Shape;970;p83"/>
          <p:cNvPicPr preferRelativeResize="0"/>
          <p:nvPr/>
        </p:nvPicPr>
        <p:blipFill rotWithShape="1">
          <a:blip r:embed="rId10">
            <a:alphaModFix/>
          </a:blip>
          <a:srcRect/>
          <a:stretch/>
        </p:blipFill>
        <p:spPr>
          <a:xfrm>
            <a:off x="643854" y="4117405"/>
            <a:ext cx="6270662" cy="14265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5"/>
        <p:cNvGrpSpPr/>
        <p:nvPr/>
      </p:nvGrpSpPr>
      <p:grpSpPr>
        <a:xfrm>
          <a:off x="0" y="0"/>
          <a:ext cx="0" cy="0"/>
          <a:chOff x="0" y="0"/>
          <a:chExt cx="0" cy="0"/>
        </a:xfrm>
      </p:grpSpPr>
      <p:pic>
        <p:nvPicPr>
          <p:cNvPr id="976" name="Google Shape;976;p84"/>
          <p:cNvPicPr preferRelativeResize="0"/>
          <p:nvPr/>
        </p:nvPicPr>
        <p:blipFill rotWithShape="1">
          <a:blip r:embed="rId4">
            <a:alphaModFix/>
          </a:blip>
          <a:srcRect l="3613"/>
          <a:stretch/>
        </p:blipFill>
        <p:spPr>
          <a:xfrm>
            <a:off x="0" y="2669685"/>
            <a:ext cx="4037012" cy="4188315"/>
          </a:xfrm>
          <a:prstGeom prst="rect">
            <a:avLst/>
          </a:prstGeom>
          <a:noFill/>
          <a:ln>
            <a:noFill/>
          </a:ln>
        </p:spPr>
      </p:pic>
      <p:pic>
        <p:nvPicPr>
          <p:cNvPr id="977" name="Google Shape;977;p84"/>
          <p:cNvPicPr preferRelativeResize="0"/>
          <p:nvPr/>
        </p:nvPicPr>
        <p:blipFill rotWithShape="1">
          <a:blip r:embed="rId5">
            <a:alphaModFix/>
          </a:blip>
          <a:srcRect l="35640"/>
          <a:stretch/>
        </p:blipFill>
        <p:spPr>
          <a:xfrm>
            <a:off x="0" y="2892347"/>
            <a:ext cx="1522412" cy="2365453"/>
          </a:xfrm>
          <a:prstGeom prst="rect">
            <a:avLst/>
          </a:prstGeom>
          <a:noFill/>
          <a:ln>
            <a:noFill/>
          </a:ln>
        </p:spPr>
      </p:pic>
      <p:sp>
        <p:nvSpPr>
          <p:cNvPr id="978" name="Google Shape;978;p8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9" name="Google Shape;979;p84"/>
          <p:cNvPicPr preferRelativeResize="0"/>
          <p:nvPr/>
        </p:nvPicPr>
        <p:blipFill rotWithShape="1">
          <a:blip r:embed="rId6">
            <a:alphaModFix/>
          </a:blip>
          <a:srcRect t="28812"/>
          <a:stretch/>
        </p:blipFill>
        <p:spPr>
          <a:xfrm>
            <a:off x="7999412" y="0"/>
            <a:ext cx="1603387" cy="1141407"/>
          </a:xfrm>
          <a:prstGeom prst="rect">
            <a:avLst/>
          </a:prstGeom>
          <a:noFill/>
          <a:ln>
            <a:noFill/>
          </a:ln>
        </p:spPr>
      </p:pic>
      <p:pic>
        <p:nvPicPr>
          <p:cNvPr id="980" name="Google Shape;980;p84"/>
          <p:cNvPicPr preferRelativeResize="0"/>
          <p:nvPr/>
        </p:nvPicPr>
        <p:blipFill rotWithShape="1">
          <a:blip r:embed="rId7">
            <a:alphaModFix/>
          </a:blip>
          <a:srcRect b="23320"/>
          <a:stretch/>
        </p:blipFill>
        <p:spPr>
          <a:xfrm>
            <a:off x="8609012" y="6096000"/>
            <a:ext cx="993734" cy="762000"/>
          </a:xfrm>
          <a:prstGeom prst="rect">
            <a:avLst/>
          </a:prstGeom>
          <a:noFill/>
          <a:ln>
            <a:noFill/>
          </a:ln>
        </p:spPr>
      </p:pic>
      <p:sp>
        <p:nvSpPr>
          <p:cNvPr id="981" name="Google Shape;981;p8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4"/>
          <p:cNvSpPr/>
          <p:nvPr/>
        </p:nvSpPr>
        <p:spPr>
          <a:xfrm>
            <a:off x="0" y="-5"/>
            <a:ext cx="12191695" cy="473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83" name="Google Shape;983;p8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4"/>
          <p:cNvSpPr/>
          <p:nvPr/>
        </p:nvSpPr>
        <p:spPr>
          <a:xfrm>
            <a:off x="8719939" y="3753695"/>
            <a:ext cx="3472060" cy="825932"/>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dk2">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985" name="Google Shape;985;p84"/>
          <p:cNvPicPr preferRelativeResize="0">
            <a:picLocks noGrp="1"/>
          </p:cNvPicPr>
          <p:nvPr>
            <p:ph type="body" idx="1"/>
          </p:nvPr>
        </p:nvPicPr>
        <p:blipFill rotWithShape="1">
          <a:blip r:embed="rId8">
            <a:alphaModFix/>
          </a:blip>
          <a:srcRect/>
          <a:stretch/>
        </p:blipFill>
        <p:spPr>
          <a:xfrm>
            <a:off x="6285703" y="1547545"/>
            <a:ext cx="3500562" cy="2380382"/>
          </a:xfrm>
          <a:prstGeom prst="rect">
            <a:avLst/>
          </a:prstGeom>
          <a:noFill/>
          <a:ln>
            <a:noFill/>
          </a:ln>
        </p:spPr>
      </p:pic>
      <p:sp>
        <p:nvSpPr>
          <p:cNvPr id="986" name="Google Shape;986;p84"/>
          <p:cNvSpPr/>
          <p:nvPr/>
        </p:nvSpPr>
        <p:spPr>
          <a:xfrm>
            <a:off x="1" y="4055532"/>
            <a:ext cx="12191695" cy="2802467"/>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blipFill rotWithShape="1">
            <a:blip r:embed="rId3">
              <a:alphaModFix/>
            </a:blip>
            <a:stretch>
              <a:fillRect/>
            </a:stretch>
          </a:blipFill>
          <a:ln>
            <a:noFill/>
          </a:ln>
        </p:spPr>
      </p:sp>
      <p:sp>
        <p:nvSpPr>
          <p:cNvPr id="987" name="Google Shape;987;p84"/>
          <p:cNvSpPr txBox="1">
            <a:spLocks noGrp="1"/>
          </p:cNvSpPr>
          <p:nvPr>
            <p:ph type="title"/>
          </p:nvPr>
        </p:nvSpPr>
        <p:spPr>
          <a:xfrm>
            <a:off x="635458" y="4854344"/>
            <a:ext cx="9345155" cy="861802"/>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2"/>
              </a:buClr>
              <a:buSzPts val="4800"/>
              <a:buFont typeface="Cambria"/>
              <a:buNone/>
            </a:pPr>
            <a:r>
              <a:rPr lang="en-US" sz="4800" b="1">
                <a:latin typeface="Cambria"/>
                <a:ea typeface="Cambria"/>
                <a:cs typeface="Cambria"/>
                <a:sym typeface="Cambria"/>
              </a:rPr>
              <a:t>Model Diagnostics</a:t>
            </a:r>
            <a:endParaRPr/>
          </a:p>
        </p:txBody>
      </p:sp>
      <p:pic>
        <p:nvPicPr>
          <p:cNvPr id="988" name="Google Shape;988;p84"/>
          <p:cNvPicPr preferRelativeResize="0"/>
          <p:nvPr/>
        </p:nvPicPr>
        <p:blipFill rotWithShape="1">
          <a:blip r:embed="rId9">
            <a:alphaModFix/>
          </a:blip>
          <a:srcRect/>
          <a:stretch/>
        </p:blipFill>
        <p:spPr>
          <a:xfrm>
            <a:off x="643855" y="636083"/>
            <a:ext cx="4876807" cy="329184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Variable selection for Biochemists Data</a:t>
            </a:r>
            <a:endParaRPr/>
          </a:p>
        </p:txBody>
      </p:sp>
      <p:pic>
        <p:nvPicPr>
          <p:cNvPr id="995" name="Google Shape;995;p85"/>
          <p:cNvPicPr preferRelativeResize="0">
            <a:picLocks noGrp="1"/>
          </p:cNvPicPr>
          <p:nvPr>
            <p:ph type="body" idx="1"/>
          </p:nvPr>
        </p:nvPicPr>
        <p:blipFill rotWithShape="1">
          <a:blip r:embed="rId3">
            <a:alphaModFix/>
          </a:blip>
          <a:srcRect/>
          <a:stretch/>
        </p:blipFill>
        <p:spPr>
          <a:xfrm>
            <a:off x="2586538" y="2052638"/>
            <a:ext cx="5980699" cy="4195762"/>
          </a:xfrm>
          <a:prstGeom prst="rect">
            <a:avLst/>
          </a:prstGeom>
          <a:noFill/>
          <a:ln>
            <a:noFill/>
          </a:ln>
        </p:spPr>
      </p:pic>
      <p:sp>
        <p:nvSpPr>
          <p:cNvPr id="996" name="Google Shape;996;p85"/>
          <p:cNvSpPr txBox="1"/>
          <p:nvPr/>
        </p:nvSpPr>
        <p:spPr>
          <a:xfrm>
            <a:off x="9042400" y="2479040"/>
            <a:ext cx="252984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mbria"/>
                <a:ea typeface="Cambria"/>
                <a:cs typeface="Cambria"/>
                <a:sym typeface="Cambria"/>
              </a:rPr>
              <a:t>The no. of children under age six (x3) and the no. of articles by the mentor in the last three years (x5) were the most significant variables.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1"/>
        <p:cNvGrpSpPr/>
        <p:nvPr/>
      </p:nvGrpSpPr>
      <p:grpSpPr>
        <a:xfrm>
          <a:off x="0" y="0"/>
          <a:ext cx="0" cy="0"/>
          <a:chOff x="0" y="0"/>
          <a:chExt cx="0" cy="0"/>
        </a:xfrm>
      </p:grpSpPr>
      <p:sp>
        <p:nvSpPr>
          <p:cNvPr id="1002" name="Google Shape;1002;p86"/>
          <p:cNvSpPr txBox="1">
            <a:spLocks noGrp="1"/>
          </p:cNvSpPr>
          <p:nvPr>
            <p:ph type="title"/>
          </p:nvPr>
        </p:nvSpPr>
        <p:spPr>
          <a:xfrm>
            <a:off x="646112" y="452718"/>
            <a:ext cx="4165580" cy="140053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Biochemists Data Results</a:t>
            </a:r>
            <a:endParaRPr/>
          </a:p>
        </p:txBody>
      </p:sp>
      <p:sp>
        <p:nvSpPr>
          <p:cNvPr id="1003" name="Google Shape;1003;p86"/>
          <p:cNvSpPr/>
          <p:nvPr/>
        </p:nvSpPr>
        <p:spPr>
          <a:xfrm>
            <a:off x="4994020" y="-1"/>
            <a:ext cx="559472" cy="3709642"/>
          </a:xfrm>
          <a:custGeom>
            <a:avLst/>
            <a:gdLst/>
            <a:ahLst/>
            <a:cxnLst/>
            <a:rect l="l" t="t" r="r" b="b"/>
            <a:pathLst>
              <a:path w="559472" h="3709642" extrusionOk="0">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004" name="Google Shape;1004;p86"/>
          <p:cNvSpPr/>
          <p:nvPr/>
        </p:nvSpPr>
        <p:spPr>
          <a:xfrm rot="-5400000">
            <a:off x="2450577" y="2756642"/>
            <a:ext cx="6858000" cy="1344715"/>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005" name="Google Shape;1005;p86"/>
          <p:cNvSpPr/>
          <p:nvPr/>
        </p:nvSpPr>
        <p:spPr>
          <a:xfrm>
            <a:off x="6094411" y="0"/>
            <a:ext cx="6098008"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1006" name="Google Shape;1006;p86" descr="Table&#10;&#10;Description automatically generated"/>
          <p:cNvPicPr preferRelativeResize="0"/>
          <p:nvPr/>
        </p:nvPicPr>
        <p:blipFill rotWithShape="1">
          <a:blip r:embed="rId4">
            <a:alphaModFix/>
          </a:blip>
          <a:srcRect/>
          <a:stretch/>
        </p:blipFill>
        <p:spPr>
          <a:xfrm>
            <a:off x="5807938" y="1124261"/>
            <a:ext cx="5735944" cy="1821160"/>
          </a:xfrm>
          <a:prstGeom prst="rect">
            <a:avLst/>
          </a:prstGeom>
          <a:noFill/>
          <a:ln>
            <a:noFill/>
          </a:ln>
        </p:spPr>
      </p:pic>
      <p:sp>
        <p:nvSpPr>
          <p:cNvPr id="1007" name="Google Shape;1007;p86"/>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6"/>
          <p:cNvSpPr txBox="1">
            <a:spLocks noGrp="1"/>
          </p:cNvSpPr>
          <p:nvPr>
            <p:ph type="body" idx="1"/>
          </p:nvPr>
        </p:nvSpPr>
        <p:spPr>
          <a:xfrm>
            <a:off x="646113" y="2052918"/>
            <a:ext cx="4165146" cy="419548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endParaRPr/>
          </a:p>
          <a:p>
            <a:pPr marL="342900" lvl="0" indent="-342900" algn="l" rtl="0">
              <a:spcBef>
                <a:spcPts val="1000"/>
              </a:spcBef>
              <a:spcAft>
                <a:spcPts val="0"/>
              </a:spcAft>
              <a:buSzPts val="1600"/>
              <a:buChar char="►"/>
            </a:pPr>
            <a:r>
              <a:rPr lang="en-US">
                <a:latin typeface="Cambria"/>
                <a:ea typeface="Cambria"/>
                <a:cs typeface="Cambria"/>
                <a:sym typeface="Cambria"/>
              </a:rPr>
              <a:t>Biochemists: </a:t>
            </a:r>
            <a:r>
              <a:rPr lang="en-US" b="1">
                <a:latin typeface="Cambria"/>
                <a:ea typeface="Cambria"/>
                <a:cs typeface="Cambria"/>
                <a:sym typeface="Cambria"/>
              </a:rPr>
              <a:t>Gender (x1), </a:t>
            </a:r>
            <a:r>
              <a:rPr lang="en-US">
                <a:latin typeface="Cambria"/>
                <a:ea typeface="Cambria"/>
                <a:cs typeface="Cambria"/>
                <a:sym typeface="Cambria"/>
              </a:rPr>
              <a:t>marital status (x2), the number of children under age six (x3), </a:t>
            </a:r>
            <a:r>
              <a:rPr lang="en-US" b="1">
                <a:latin typeface="Cambria"/>
                <a:ea typeface="Cambria"/>
                <a:cs typeface="Cambria"/>
                <a:sym typeface="Cambria"/>
              </a:rPr>
              <a:t>prestige of Ph.D. program (x4), and the no. of articles by the mentor in last three years (x5). Y: No. of PhD publications</a:t>
            </a:r>
            <a:endParaRPr/>
          </a:p>
          <a:p>
            <a:pPr marL="0" lvl="0" indent="0" algn="l" rtl="0">
              <a:spcBef>
                <a:spcPts val="1000"/>
              </a:spcBef>
              <a:spcAft>
                <a:spcPts val="0"/>
              </a:spcAft>
              <a:buSzPts val="1600"/>
              <a:buNone/>
            </a:pPr>
            <a:endParaRPr/>
          </a:p>
        </p:txBody>
      </p:sp>
      <p:pic>
        <p:nvPicPr>
          <p:cNvPr id="1009" name="Google Shape;1009;p86"/>
          <p:cNvPicPr preferRelativeResize="0"/>
          <p:nvPr/>
        </p:nvPicPr>
        <p:blipFill rotWithShape="1">
          <a:blip r:embed="rId5">
            <a:alphaModFix/>
          </a:blip>
          <a:srcRect/>
          <a:stretch/>
        </p:blipFill>
        <p:spPr>
          <a:xfrm>
            <a:off x="5839966" y="3159761"/>
            <a:ext cx="5813554" cy="337186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000"/>
              <a:buFont typeface="Cambria"/>
              <a:buNone/>
            </a:pPr>
            <a:r>
              <a:rPr lang="en-US" sz="4000" b="1">
                <a:latin typeface="Cambria"/>
                <a:ea typeface="Cambria"/>
                <a:cs typeface="Cambria"/>
                <a:sym typeface="Cambria"/>
              </a:rPr>
              <a:t>Fitting a Negative Binomial Model in R </a:t>
            </a:r>
            <a:endParaRPr/>
          </a:p>
        </p:txBody>
      </p:sp>
      <p:pic>
        <p:nvPicPr>
          <p:cNvPr id="1016" name="Google Shape;1016;p87"/>
          <p:cNvPicPr preferRelativeResize="0">
            <a:picLocks noGrp="1"/>
          </p:cNvPicPr>
          <p:nvPr>
            <p:ph type="body" idx="1"/>
          </p:nvPr>
        </p:nvPicPr>
        <p:blipFill rotWithShape="1">
          <a:blip r:embed="rId3">
            <a:alphaModFix/>
          </a:blip>
          <a:srcRect/>
          <a:stretch/>
        </p:blipFill>
        <p:spPr>
          <a:xfrm>
            <a:off x="803160" y="2243813"/>
            <a:ext cx="6461240" cy="2079388"/>
          </a:xfrm>
          <a:prstGeom prst="rect">
            <a:avLst/>
          </a:prstGeom>
          <a:noFill/>
          <a:ln>
            <a:noFill/>
          </a:ln>
        </p:spPr>
      </p:pic>
      <p:pic>
        <p:nvPicPr>
          <p:cNvPr id="1017" name="Google Shape;1017;p87"/>
          <p:cNvPicPr preferRelativeResize="0"/>
          <p:nvPr/>
        </p:nvPicPr>
        <p:blipFill rotWithShape="1">
          <a:blip r:embed="rId4">
            <a:alphaModFix/>
          </a:blip>
          <a:srcRect/>
          <a:stretch/>
        </p:blipFill>
        <p:spPr>
          <a:xfrm>
            <a:off x="803160" y="4397304"/>
            <a:ext cx="11061640" cy="1922215"/>
          </a:xfrm>
          <a:prstGeom prst="rect">
            <a:avLst/>
          </a:prstGeom>
          <a:noFill/>
          <a:ln>
            <a:noFill/>
          </a:ln>
        </p:spPr>
      </p:pic>
      <p:sp>
        <p:nvSpPr>
          <p:cNvPr id="1018" name="Google Shape;1018;p87"/>
          <p:cNvSpPr txBox="1"/>
          <p:nvPr/>
        </p:nvSpPr>
        <p:spPr>
          <a:xfrm>
            <a:off x="8229600" y="1995055"/>
            <a:ext cx="182123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hlink"/>
                </a:solidFill>
                <a:latin typeface="Century Gothic"/>
                <a:ea typeface="Century Gothic"/>
                <a:cs typeface="Century Gothic"/>
                <a:sym typeface="Century Gothic"/>
                <a:hlinkClick r:id="rId5"/>
              </a:rPr>
              <a:t>biochemists.html</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9"/>
          <p:cNvSpPr txBox="1">
            <a:spLocks noGrp="1"/>
          </p:cNvSpPr>
          <p:nvPr>
            <p:ph type="body" idx="2"/>
          </p:nvPr>
        </p:nvSpPr>
        <p:spPr>
          <a:xfrm>
            <a:off x="3149600" y="152402"/>
            <a:ext cx="8229600" cy="838199"/>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SzPts val="2320"/>
              <a:buNone/>
            </a:pPr>
            <a:r>
              <a:rPr lang="en-US" b="1">
                <a:solidFill>
                  <a:schemeClr val="lt1"/>
                </a:solidFill>
                <a:latin typeface="Cambria"/>
                <a:ea typeface="Cambria"/>
                <a:cs typeface="Cambria"/>
                <a:sym typeface="Cambria"/>
              </a:rPr>
              <a:t>Tackling High Dimensions</a:t>
            </a:r>
            <a:endParaRPr/>
          </a:p>
        </p:txBody>
      </p:sp>
      <p:pic>
        <p:nvPicPr>
          <p:cNvPr id="312" name="Google Shape;312;p29" descr="A close up of a person&#10;&#10;Description generated with high confidence"/>
          <p:cNvPicPr preferRelativeResize="0"/>
          <p:nvPr/>
        </p:nvPicPr>
        <p:blipFill rotWithShape="1">
          <a:blip r:embed="rId3">
            <a:alphaModFix/>
          </a:blip>
          <a:srcRect/>
          <a:stretch/>
        </p:blipFill>
        <p:spPr>
          <a:xfrm>
            <a:off x="3441288" y="3887410"/>
            <a:ext cx="2430483" cy="1563807"/>
          </a:xfrm>
          <a:prstGeom prst="rect">
            <a:avLst/>
          </a:prstGeom>
          <a:noFill/>
          <a:ln>
            <a:noFill/>
          </a:ln>
        </p:spPr>
      </p:pic>
      <p:pic>
        <p:nvPicPr>
          <p:cNvPr id="313" name="Google Shape;313;p29" descr="A person wearing glasses and looking at the camera&#10;&#10;Description generated with very high confidence"/>
          <p:cNvPicPr preferRelativeResize="0"/>
          <p:nvPr/>
        </p:nvPicPr>
        <p:blipFill rotWithShape="1">
          <a:blip r:embed="rId4">
            <a:alphaModFix/>
          </a:blip>
          <a:srcRect/>
          <a:stretch/>
        </p:blipFill>
        <p:spPr>
          <a:xfrm>
            <a:off x="3427943" y="1734157"/>
            <a:ext cx="1397000" cy="1943100"/>
          </a:xfrm>
          <a:prstGeom prst="rect">
            <a:avLst/>
          </a:prstGeom>
          <a:noFill/>
          <a:ln>
            <a:noFill/>
          </a:ln>
        </p:spPr>
      </p:pic>
      <p:sp>
        <p:nvSpPr>
          <p:cNvPr id="314" name="Google Shape;314;p29"/>
          <p:cNvSpPr txBox="1"/>
          <p:nvPr/>
        </p:nvSpPr>
        <p:spPr>
          <a:xfrm>
            <a:off x="4976284" y="1933805"/>
            <a:ext cx="1964267" cy="985078"/>
          </a:xfrm>
          <a:prstGeom prst="rect">
            <a:avLst/>
          </a:prstGeom>
          <a:noFill/>
          <a:ln>
            <a:noFill/>
          </a:ln>
        </p:spPr>
        <p:txBody>
          <a:bodyPr spcFirstLastPara="1" wrap="square" lIns="121900" tIns="60950" rIns="121900" bIns="60950" anchor="b" anchorCtr="0">
            <a:spAutoFit/>
          </a:bodyPr>
          <a:lstStyle/>
          <a:p>
            <a:pPr marL="0" marR="0" lvl="0" indent="0" algn="l" rtl="0">
              <a:spcBef>
                <a:spcPts val="0"/>
              </a:spcBef>
              <a:spcAft>
                <a:spcPts val="0"/>
              </a:spcAft>
              <a:buNone/>
            </a:pPr>
            <a:r>
              <a:rPr lang="en-US" sz="1867" b="1">
                <a:solidFill>
                  <a:schemeClr val="lt1"/>
                </a:solidFill>
                <a:latin typeface="Cambria"/>
                <a:ea typeface="Cambria"/>
                <a:cs typeface="Cambria"/>
                <a:sym typeface="Cambria"/>
              </a:rPr>
              <a:t>Lasso, </a:t>
            </a:r>
            <a:endParaRPr/>
          </a:p>
          <a:p>
            <a:pPr marL="0" marR="0" lvl="0" indent="0" algn="l" rtl="0">
              <a:spcBef>
                <a:spcPts val="0"/>
              </a:spcBef>
              <a:spcAft>
                <a:spcPts val="0"/>
              </a:spcAft>
              <a:buNone/>
            </a:pPr>
            <a:r>
              <a:rPr lang="en-US" sz="1867" b="1">
                <a:solidFill>
                  <a:schemeClr val="lt1"/>
                </a:solidFill>
                <a:latin typeface="Cambria"/>
                <a:ea typeface="Cambria"/>
                <a:cs typeface="Cambria"/>
                <a:sym typeface="Cambria"/>
              </a:rPr>
              <a:t>Ridge Regression</a:t>
            </a:r>
            <a:endParaRPr/>
          </a:p>
        </p:txBody>
      </p:sp>
      <p:sp>
        <p:nvSpPr>
          <p:cNvPr id="315" name="Google Shape;315;p29"/>
          <p:cNvSpPr txBox="1"/>
          <p:nvPr/>
        </p:nvSpPr>
        <p:spPr>
          <a:xfrm>
            <a:off x="5958417" y="4291763"/>
            <a:ext cx="3657600" cy="574453"/>
          </a:xfrm>
          <a:prstGeom prst="rect">
            <a:avLst/>
          </a:prstGeom>
          <a:noFill/>
          <a:ln>
            <a:noFill/>
          </a:ln>
        </p:spPr>
        <p:txBody>
          <a:bodyPr spcFirstLastPara="1" wrap="square" lIns="121900" tIns="60950" rIns="121900" bIns="60950" anchor="b" anchorCtr="0">
            <a:spAutoFit/>
          </a:bodyPr>
          <a:lstStyle/>
          <a:p>
            <a:pPr marL="0" marR="0" lvl="0" indent="0" algn="l" rtl="0">
              <a:spcBef>
                <a:spcPts val="0"/>
              </a:spcBef>
              <a:spcAft>
                <a:spcPts val="0"/>
              </a:spcAft>
              <a:buNone/>
            </a:pPr>
            <a:r>
              <a:rPr lang="en-US" sz="2933" b="1">
                <a:solidFill>
                  <a:schemeClr val="lt1"/>
                </a:solidFill>
                <a:latin typeface="Cambria"/>
                <a:ea typeface="Cambria"/>
                <a:cs typeface="Cambria"/>
                <a:sym typeface="Cambria"/>
              </a:rPr>
              <a:t>Shrinkage Priors</a:t>
            </a:r>
            <a:endParaRPr/>
          </a:p>
        </p:txBody>
      </p:sp>
      <p:sp>
        <p:nvSpPr>
          <p:cNvPr id="316" name="Google Shape;316;p29"/>
          <p:cNvSpPr/>
          <p:nvPr/>
        </p:nvSpPr>
        <p:spPr>
          <a:xfrm>
            <a:off x="7158567" y="1570651"/>
            <a:ext cx="3917949" cy="2404364"/>
          </a:xfrm>
          <a:prstGeom prst="cloudCallout">
            <a:avLst>
              <a:gd name="adj1" fmla="val -20833"/>
              <a:gd name="adj2" fmla="val 62500"/>
            </a:avLst>
          </a:prstGeom>
          <a:gradFill>
            <a:gsLst>
              <a:gs pos="0">
                <a:srgbClr val="BBDB5F"/>
              </a:gs>
              <a:gs pos="100000">
                <a:srgbClr val="88A928"/>
              </a:gs>
            </a:gsLst>
            <a:lin ang="5400000" scaled="0"/>
          </a:gradFill>
          <a:ln w="9525" cap="rnd" cmpd="sng">
            <a:solidFill>
              <a:schemeClr val="accent1"/>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67" b="1" u="sng">
                <a:solidFill>
                  <a:schemeClr val="dk1"/>
                </a:solidFill>
                <a:latin typeface="Cambria"/>
                <a:ea typeface="Cambria"/>
                <a:cs typeface="Cambria"/>
                <a:sym typeface="Cambria"/>
              </a:rPr>
              <a:t>Research Goal</a:t>
            </a:r>
            <a:r>
              <a:rPr lang="en-US" sz="1867" b="1">
                <a:solidFill>
                  <a:schemeClr val="dk1"/>
                </a:solidFill>
                <a:latin typeface="Cambria"/>
                <a:ea typeface="Cambria"/>
                <a:cs typeface="Cambria"/>
                <a:sym typeface="Cambria"/>
              </a:rPr>
              <a:t> Simultaneously select important variables and achieve good predictions </a:t>
            </a:r>
            <a:endParaRPr sz="2400" b="1">
              <a:solidFill>
                <a:schemeClr val="dk1"/>
              </a:solidFill>
              <a:latin typeface="Cambria"/>
              <a:ea typeface="Cambria"/>
              <a:cs typeface="Cambria"/>
              <a:sym typeface="Cambria"/>
            </a:endParaRPr>
          </a:p>
        </p:txBody>
      </p:sp>
      <p:sp>
        <p:nvSpPr>
          <p:cNvPr id="317" name="Google Shape;317;p29"/>
          <p:cNvSpPr txBox="1"/>
          <p:nvPr/>
        </p:nvSpPr>
        <p:spPr>
          <a:xfrm>
            <a:off x="665950" y="2499202"/>
            <a:ext cx="2180967" cy="54367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2933">
                <a:solidFill>
                  <a:schemeClr val="lt1"/>
                </a:solidFill>
                <a:latin typeface="Cambria"/>
                <a:ea typeface="Cambria"/>
                <a:cs typeface="Cambria"/>
                <a:sym typeface="Cambria"/>
              </a:rPr>
              <a:t>Frequentist</a:t>
            </a:r>
            <a:endParaRPr/>
          </a:p>
        </p:txBody>
      </p:sp>
      <p:sp>
        <p:nvSpPr>
          <p:cNvPr id="318" name="Google Shape;318;p29"/>
          <p:cNvSpPr txBox="1"/>
          <p:nvPr/>
        </p:nvSpPr>
        <p:spPr>
          <a:xfrm>
            <a:off x="739268" y="4897057"/>
            <a:ext cx="1813432" cy="54367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US" sz="2933">
                <a:solidFill>
                  <a:schemeClr val="lt1"/>
                </a:solidFill>
                <a:latin typeface="Cambria"/>
                <a:ea typeface="Cambria"/>
                <a:cs typeface="Cambria"/>
                <a:sym typeface="Cambria"/>
              </a:rPr>
              <a:t>Bayesian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3"/>
        <p:cNvGrpSpPr/>
        <p:nvPr/>
      </p:nvGrpSpPr>
      <p:grpSpPr>
        <a:xfrm>
          <a:off x="0" y="0"/>
          <a:ext cx="0" cy="0"/>
          <a:chOff x="0" y="0"/>
          <a:chExt cx="0" cy="0"/>
        </a:xfrm>
      </p:grpSpPr>
      <p:sp>
        <p:nvSpPr>
          <p:cNvPr id="324" name="Google Shape;324;p30"/>
          <p:cNvSpPr txBox="1">
            <a:spLocks noGrp="1"/>
          </p:cNvSpPr>
          <p:nvPr>
            <p:ph type="title"/>
          </p:nvPr>
        </p:nvSpPr>
        <p:spPr>
          <a:xfrm>
            <a:off x="648929" y="629266"/>
            <a:ext cx="3505495" cy="162232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2"/>
              </a:buClr>
              <a:buSzPts val="4200"/>
              <a:buFont typeface="Cambria"/>
              <a:buNone/>
            </a:pPr>
            <a:r>
              <a:rPr lang="en-US" b="1">
                <a:latin typeface="Cambria"/>
                <a:ea typeface="Cambria"/>
                <a:cs typeface="Cambria"/>
                <a:sym typeface="Cambria"/>
              </a:rPr>
              <a:t>Penalized</a:t>
            </a:r>
            <a:r>
              <a:rPr lang="en-US">
                <a:latin typeface="Cambria"/>
                <a:ea typeface="Cambria"/>
                <a:cs typeface="Cambria"/>
                <a:sym typeface="Cambria"/>
              </a:rPr>
              <a:t> </a:t>
            </a:r>
            <a:r>
              <a:rPr lang="en-US" b="1">
                <a:latin typeface="Cambria"/>
                <a:ea typeface="Cambria"/>
                <a:cs typeface="Cambria"/>
                <a:sym typeface="Cambria"/>
              </a:rPr>
              <a:t>Regression</a:t>
            </a:r>
            <a:endParaRPr/>
          </a:p>
        </p:txBody>
      </p:sp>
      <p:sp>
        <p:nvSpPr>
          <p:cNvPr id="325" name="Google Shape;325;p30"/>
          <p:cNvSpPr txBox="1">
            <a:spLocks noGrp="1"/>
          </p:cNvSpPr>
          <p:nvPr>
            <p:ph type="body" idx="1"/>
          </p:nvPr>
        </p:nvSpPr>
        <p:spPr>
          <a:xfrm>
            <a:off x="648931" y="2438400"/>
            <a:ext cx="3505494" cy="3785419"/>
          </a:xfrm>
          <a:prstGeom prst="rect">
            <a:avLst/>
          </a:prstGeom>
          <a:blipFill rotWithShape="1">
            <a:blip r:embed="rId4">
              <a:alphaModFix/>
            </a:blip>
            <a:stretch>
              <a:fillRect l="-693" t="-804" r="-1041"/>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a:t> </a:t>
            </a:r>
            <a:endParaRPr/>
          </a:p>
        </p:txBody>
      </p:sp>
      <p:sp>
        <p:nvSpPr>
          <p:cNvPr id="326" name="Google Shape;326;p30"/>
          <p:cNvSpPr/>
          <p:nvPr/>
        </p:nvSpPr>
        <p:spPr>
          <a:xfrm>
            <a:off x="4639056" y="0"/>
            <a:ext cx="7552944"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7" name="Google Shape;327;p30"/>
          <p:cNvSpPr/>
          <p:nvPr/>
        </p:nvSpPr>
        <p:spPr>
          <a:xfrm>
            <a:off x="5123688" y="484632"/>
            <a:ext cx="6584098" cy="5739187"/>
          </a:xfrm>
          <a:prstGeom prst="roundRect">
            <a:avLst>
              <a:gd name="adj" fmla="val 0"/>
            </a:avLst>
          </a:prstGeom>
          <a:solidFill>
            <a:schemeClr val="lt1"/>
          </a:solidFill>
          <a:ln w="12700" cap="flat" cmpd="sng">
            <a:solidFill>
              <a:srgbClr val="B0B0B0"/>
            </a:solidFill>
            <a:prstDash val="solid"/>
            <a:round/>
            <a:headEnd type="none" w="sm" len="sm"/>
            <a:tailEnd type="none" w="sm" len="sm"/>
          </a:ln>
          <a:effectLst>
            <a:outerShdw blurRad="50800" dist="50800" dir="5400000" algn="tl"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328" name="Google Shape;328;p30"/>
          <p:cNvPicPr preferRelativeResize="0"/>
          <p:nvPr/>
        </p:nvPicPr>
        <p:blipFill rotWithShape="1">
          <a:blip r:embed="rId5">
            <a:alphaModFix/>
          </a:blip>
          <a:srcRect/>
          <a:stretch/>
        </p:blipFill>
        <p:spPr>
          <a:xfrm>
            <a:off x="5608319" y="1485458"/>
            <a:ext cx="5614835" cy="3733865"/>
          </a:xfrm>
          <a:prstGeom prst="rect">
            <a:avLst/>
          </a:prstGeom>
          <a:noFill/>
          <a:ln>
            <a:noFill/>
          </a:ln>
        </p:spPr>
      </p:pic>
      <p:sp>
        <p:nvSpPr>
          <p:cNvPr id="329" name="Google Shape;329;p30"/>
          <p:cNvSpPr/>
          <p:nvPr/>
        </p:nvSpPr>
        <p:spPr>
          <a:xfrm>
            <a:off x="10442448"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1080119" y="3823963"/>
            <a:ext cx="1075831" cy="507146"/>
          </a:xfrm>
          <a:prstGeom prst="rect">
            <a:avLst/>
          </a:prstGeom>
          <a:noFill/>
          <a:ln w="2857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
        <p:nvSpPr>
          <p:cNvPr id="331" name="Google Shape;331;p30"/>
          <p:cNvSpPr/>
          <p:nvPr/>
        </p:nvSpPr>
        <p:spPr>
          <a:xfrm>
            <a:off x="1080119" y="4627062"/>
            <a:ext cx="1252115" cy="553010"/>
          </a:xfrm>
          <a:prstGeom prst="rect">
            <a:avLst/>
          </a:prstGeom>
          <a:noFill/>
          <a:ln w="28575" cap="flat" cmpd="sng">
            <a:solidFill>
              <a:srgbClr val="FF0000"/>
            </a:solidFill>
            <a:prstDash val="solid"/>
            <a:round/>
            <a:headEnd type="none" w="sm" len="sm"/>
            <a:tailEnd type="none" w="sm" len="sm"/>
          </a:ln>
          <a:effectLst>
            <a:outerShdw blurRad="38100" dist="25400" dir="5400000" rotWithShape="0">
              <a:srgbClr val="00000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body" idx="1"/>
          </p:nvPr>
        </p:nvSpPr>
        <p:spPr>
          <a:xfrm>
            <a:off x="3149600" y="1524002"/>
            <a:ext cx="8229600" cy="4419601"/>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SzPts val="1280"/>
              <a:buNone/>
            </a:pPr>
            <a:r>
              <a:rPr lang="en-US"/>
              <a:t> </a:t>
            </a:r>
            <a:endParaRPr/>
          </a:p>
        </p:txBody>
      </p:sp>
      <p:grpSp>
        <p:nvGrpSpPr>
          <p:cNvPr id="338" name="Google Shape;338;p31"/>
          <p:cNvGrpSpPr/>
          <p:nvPr/>
        </p:nvGrpSpPr>
        <p:grpSpPr>
          <a:xfrm>
            <a:off x="3881878" y="2286000"/>
            <a:ext cx="6357792" cy="3890753"/>
            <a:chOff x="231107" y="0"/>
            <a:chExt cx="6357792" cy="3890753"/>
          </a:xfrm>
        </p:grpSpPr>
        <p:sp>
          <p:nvSpPr>
            <p:cNvPr id="339" name="Google Shape;339;p31"/>
            <p:cNvSpPr/>
            <p:nvPr/>
          </p:nvSpPr>
          <p:spPr>
            <a:xfrm>
              <a:off x="588890" y="0"/>
              <a:ext cx="5797006" cy="3890753"/>
            </a:xfrm>
            <a:prstGeom prst="rightArrow">
              <a:avLst>
                <a:gd name="adj1" fmla="val 50000"/>
                <a:gd name="adj2" fmla="val 50000"/>
              </a:avLst>
            </a:prstGeom>
            <a:solidFill>
              <a:srgbClr val="E1E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231107" y="1167225"/>
              <a:ext cx="2046002" cy="1556301"/>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txBox="1"/>
            <p:nvPr/>
          </p:nvSpPr>
          <p:spPr>
            <a:xfrm>
              <a:off x="307079" y="1243197"/>
              <a:ext cx="1894058" cy="140435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chemeClr val="dk1"/>
                </a:buClr>
                <a:buSzPts val="2500"/>
                <a:buFont typeface="Cambria"/>
                <a:buNone/>
              </a:pPr>
              <a:r>
                <a:rPr lang="en-US" sz="2500">
                  <a:solidFill>
                    <a:schemeClr val="dk1"/>
                  </a:solidFill>
                  <a:latin typeface="Cambria"/>
                  <a:ea typeface="Cambria"/>
                  <a:cs typeface="Cambria"/>
                  <a:sym typeface="Cambria"/>
                </a:rPr>
                <a:t>Posterior distribution</a:t>
              </a:r>
              <a:endParaRPr/>
            </a:p>
            <a:p>
              <a:pPr marL="0" marR="0" lvl="0" indent="0" algn="ctr" rtl="0">
                <a:lnSpc>
                  <a:spcPct val="90000"/>
                </a:lnSpc>
                <a:spcBef>
                  <a:spcPts val="875"/>
                </a:spcBef>
                <a:spcAft>
                  <a:spcPts val="0"/>
                </a:spcAft>
                <a:buClr>
                  <a:schemeClr val="dk1"/>
                </a:buClr>
                <a:buSzPts val="2500"/>
                <a:buFont typeface="Cambria"/>
                <a:buNone/>
              </a:pPr>
              <a:r>
                <a:rPr lang="en-US" sz="2500">
                  <a:solidFill>
                    <a:schemeClr val="dk1"/>
                  </a:solidFill>
                  <a:latin typeface="Cambria"/>
                  <a:ea typeface="Cambria"/>
                  <a:cs typeface="Cambria"/>
                  <a:sym typeface="Cambria"/>
                </a:rPr>
                <a:t>of </a:t>
              </a:r>
              <a:endParaRPr sz="2500">
                <a:solidFill>
                  <a:schemeClr val="dk1"/>
                </a:solidFill>
                <a:latin typeface="Cambria"/>
                <a:ea typeface="Cambria"/>
                <a:cs typeface="Cambria"/>
                <a:sym typeface="Cambria"/>
              </a:endParaRPr>
            </a:p>
          </p:txBody>
        </p:sp>
        <p:sp>
          <p:nvSpPr>
            <p:cNvPr id="342" name="Google Shape;342;p31"/>
            <p:cNvSpPr/>
            <p:nvPr/>
          </p:nvSpPr>
          <p:spPr>
            <a:xfrm>
              <a:off x="2387002" y="1167225"/>
              <a:ext cx="2046002" cy="1556301"/>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txBox="1"/>
            <p:nvPr/>
          </p:nvSpPr>
          <p:spPr>
            <a:xfrm>
              <a:off x="2462974" y="1243197"/>
              <a:ext cx="1894058" cy="140435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chemeClr val="lt1"/>
                </a:buClr>
                <a:buSzPts val="2500"/>
                <a:buFont typeface="Century Gothic"/>
                <a:buNone/>
              </a:pPr>
              <a:endParaRPr sz="2500" b="0" i="1">
                <a:solidFill>
                  <a:schemeClr val="dk1"/>
                </a:solidFill>
                <a:latin typeface="Cambria"/>
                <a:ea typeface="Cambria"/>
                <a:cs typeface="Cambria"/>
                <a:sym typeface="Cambria"/>
              </a:endParaRPr>
            </a:p>
            <a:p>
              <a:pPr marL="0" marR="0" lvl="0" indent="0" algn="ctr" rtl="0">
                <a:lnSpc>
                  <a:spcPct val="90000"/>
                </a:lnSpc>
                <a:spcBef>
                  <a:spcPts val="875"/>
                </a:spcBef>
                <a:spcAft>
                  <a:spcPts val="0"/>
                </a:spcAft>
                <a:buClr>
                  <a:schemeClr val="dk1"/>
                </a:buClr>
                <a:buSzPts val="2500"/>
                <a:buFont typeface="Cambria"/>
                <a:buNone/>
              </a:pPr>
              <a:r>
                <a:rPr lang="en-US" sz="2500">
                  <a:solidFill>
                    <a:schemeClr val="dk1"/>
                  </a:solidFill>
                  <a:latin typeface="Cambria"/>
                  <a:ea typeface="Cambria"/>
                  <a:cs typeface="Cambria"/>
                  <a:sym typeface="Cambria"/>
                </a:rPr>
                <a:t>Estimated coefficients</a:t>
              </a:r>
              <a:endParaRPr/>
            </a:p>
          </p:txBody>
        </p:sp>
        <p:sp>
          <p:nvSpPr>
            <p:cNvPr id="344" name="Google Shape;344;p31"/>
            <p:cNvSpPr/>
            <p:nvPr/>
          </p:nvSpPr>
          <p:spPr>
            <a:xfrm>
              <a:off x="4542897" y="1167225"/>
              <a:ext cx="2046002" cy="1556301"/>
            </a:xfrm>
            <a:prstGeom prst="roundRect">
              <a:avLst>
                <a:gd name="adj" fmla="val 16667"/>
              </a:avLst>
            </a:prstGeom>
            <a:solidFill>
              <a:srgbClr val="ABD33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txBox="1"/>
            <p:nvPr/>
          </p:nvSpPr>
          <p:spPr>
            <a:xfrm>
              <a:off x="4618869" y="1243197"/>
              <a:ext cx="1894058" cy="1404357"/>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Clr>
                  <a:schemeClr val="lt1"/>
                </a:buClr>
                <a:buSzPts val="2500"/>
                <a:buFont typeface="Century Gothic"/>
                <a:buNone/>
              </a:pPr>
              <a:endParaRPr sz="2500">
                <a:solidFill>
                  <a:schemeClr val="dk1"/>
                </a:solidFill>
                <a:latin typeface="Cambria"/>
                <a:ea typeface="Cambria"/>
                <a:cs typeface="Cambria"/>
                <a:sym typeface="Cambria"/>
              </a:endParaRPr>
            </a:p>
            <a:p>
              <a:pPr marL="0" marR="0" lvl="0" indent="0" algn="ctr" rtl="0">
                <a:lnSpc>
                  <a:spcPct val="90000"/>
                </a:lnSpc>
                <a:spcBef>
                  <a:spcPts val="875"/>
                </a:spcBef>
                <a:spcAft>
                  <a:spcPts val="0"/>
                </a:spcAft>
                <a:buClr>
                  <a:schemeClr val="dk1"/>
                </a:buClr>
                <a:buSzPts val="2500"/>
                <a:buFont typeface="Cambria"/>
                <a:buNone/>
              </a:pPr>
              <a:r>
                <a:rPr lang="en-US" sz="2500">
                  <a:solidFill>
                    <a:schemeClr val="dk1"/>
                  </a:solidFill>
                  <a:latin typeface="Cambria"/>
                  <a:ea typeface="Cambria"/>
                  <a:cs typeface="Cambria"/>
                  <a:sym typeface="Cambria"/>
                </a:rPr>
                <a:t>Predicted Response</a:t>
              </a:r>
              <a:endParaRPr/>
            </a:p>
          </p:txBody>
        </p:sp>
      </p:grpSp>
      <p:pic>
        <p:nvPicPr>
          <p:cNvPr id="346" name="Google Shape;346;p31"/>
          <p:cNvPicPr preferRelativeResize="0"/>
          <p:nvPr/>
        </p:nvPicPr>
        <p:blipFill rotWithShape="1">
          <a:blip r:embed="rId4">
            <a:alphaModFix/>
          </a:blip>
          <a:srcRect/>
          <a:stretch/>
        </p:blipFill>
        <p:spPr>
          <a:xfrm>
            <a:off x="100603" y="1947756"/>
            <a:ext cx="3386243" cy="3386243"/>
          </a:xfrm>
          <a:prstGeom prst="rect">
            <a:avLst/>
          </a:prstGeom>
          <a:noFill/>
          <a:ln>
            <a:noFill/>
          </a:ln>
        </p:spPr>
      </p:pic>
      <p:sp>
        <p:nvSpPr>
          <p:cNvPr id="347" name="Google Shape;347;p31"/>
          <p:cNvSpPr txBox="1">
            <a:spLocks noGrp="1"/>
          </p:cNvSpPr>
          <p:nvPr>
            <p:ph type="body" idx="2"/>
          </p:nvPr>
        </p:nvSpPr>
        <p:spPr>
          <a:xfrm>
            <a:off x="3149600" y="152402"/>
            <a:ext cx="8229600" cy="838199"/>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SzPts val="2320"/>
              <a:buNone/>
            </a:pPr>
            <a:r>
              <a:rPr lang="en-US" b="1">
                <a:solidFill>
                  <a:schemeClr val="lt1"/>
                </a:solidFill>
                <a:latin typeface="Cambria"/>
                <a:ea typeface="Cambria"/>
                <a:cs typeface="Cambria"/>
                <a:sym typeface="Cambria"/>
              </a:rPr>
              <a:t> Model Fitting and Prediction </a:t>
            </a:r>
            <a:endParaRPr b="1">
              <a:solidFill>
                <a:schemeClr val="lt1"/>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2640</Words>
  <Application>Microsoft Office PowerPoint</Application>
  <PresentationFormat>Widescreen</PresentationFormat>
  <Paragraphs>361</Paragraphs>
  <Slides>65</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65</vt:i4>
      </vt:variant>
    </vt:vector>
  </HeadingPairs>
  <TitlesOfParts>
    <vt:vector size="74" baseType="lpstr">
      <vt:lpstr>Century Gothic</vt:lpstr>
      <vt:lpstr>Noto Sans Symbols</vt:lpstr>
      <vt:lpstr>Tahoma</vt:lpstr>
      <vt:lpstr>Helvetica Neue</vt:lpstr>
      <vt:lpstr>Calibri</vt:lpstr>
      <vt:lpstr>Arial</vt:lpstr>
      <vt:lpstr>Cambria</vt:lpstr>
      <vt:lpstr>Ion</vt:lpstr>
      <vt:lpstr>Ion</vt:lpstr>
      <vt:lpstr>Penalized regression with Bayesian Shrinkage Priors and Application to Real-World Data</vt:lpstr>
      <vt:lpstr>Content</vt:lpstr>
      <vt:lpstr>Objective</vt:lpstr>
      <vt:lpstr>Overview</vt:lpstr>
      <vt:lpstr>Main Goals</vt:lpstr>
      <vt:lpstr>Regression  </vt:lpstr>
      <vt:lpstr>PowerPoint Presentation</vt:lpstr>
      <vt:lpstr>Penalized Regression</vt:lpstr>
      <vt:lpstr>PowerPoint Presentation</vt:lpstr>
      <vt:lpstr>Bayesian Shrinkage Priors</vt:lpstr>
      <vt:lpstr>Bayesian Shrinkage Priors </vt:lpstr>
      <vt:lpstr>Bayesian Lasso</vt:lpstr>
      <vt:lpstr>Spike and Slab Prior</vt:lpstr>
      <vt:lpstr>Stochastic Search Variable Selection </vt:lpstr>
      <vt:lpstr>Global-Local (GL) Shrinkage Priors</vt:lpstr>
      <vt:lpstr>Horseshoe Prior</vt:lpstr>
      <vt:lpstr>Horseshoe Prior</vt:lpstr>
      <vt:lpstr>Double Pareto Prior</vt:lpstr>
      <vt:lpstr>Dirichlet Laplace Prior</vt:lpstr>
      <vt:lpstr>Categorical Response Models</vt:lpstr>
      <vt:lpstr>Bayesian Paradigm for Categorical/Count Data</vt:lpstr>
      <vt:lpstr>Logistic Regression with Shrinkage Priors </vt:lpstr>
      <vt:lpstr>Polya-Gamma Data Augmentation</vt:lpstr>
      <vt:lpstr>Posterior Distribution with Horseshoe and Polya Gamma in Logistic Regression</vt:lpstr>
      <vt:lpstr>Conditional Distributions </vt:lpstr>
      <vt:lpstr>Conditional Distributions </vt:lpstr>
      <vt:lpstr>Multinomial Logistic Regression with Shrinkage Prior </vt:lpstr>
      <vt:lpstr>Negative Binomial Regression with Shrinkage Priors</vt:lpstr>
      <vt:lpstr>Zero-Inflated Negative Binomial Regression with Shrinkage Priors</vt:lpstr>
      <vt:lpstr>Results on Simulated Data</vt:lpstr>
      <vt:lpstr>Prediction Module</vt:lpstr>
      <vt:lpstr>Confusion Matrix</vt:lpstr>
      <vt:lpstr>Brier Score </vt:lpstr>
      <vt:lpstr>Simulation Scenarios</vt:lpstr>
      <vt:lpstr>Simulation: Logistic Regression </vt:lpstr>
      <vt:lpstr>Simulation: Multinomial Logistic Regression </vt:lpstr>
      <vt:lpstr>Simulation: Negative Binomial Regression </vt:lpstr>
      <vt:lpstr>Simulation: Zero-Inflated Negative Binomial </vt:lpstr>
      <vt:lpstr>Application to Datasets with Binary/ Multinomial Outcomes</vt:lpstr>
      <vt:lpstr>Workflow in a nutshell</vt:lpstr>
      <vt:lpstr>Diagnostics– Trace plots</vt:lpstr>
      <vt:lpstr>Diagnostic Plots</vt:lpstr>
      <vt:lpstr>Diagnostics– Autocorrelation plots</vt:lpstr>
      <vt:lpstr>Inference: Summarizing posterior</vt:lpstr>
      <vt:lpstr>Colon cancer data    Predictors: 2000 human genes from 40 tumors and 22 normal colon tissues.  -HS performs best in  all measures and selects 36 genes out of 2000</vt:lpstr>
      <vt:lpstr>Other case studies : Alzheimer’s disease, Dementia</vt:lpstr>
      <vt:lpstr>Summary across datasets</vt:lpstr>
      <vt:lpstr>Negative Binomial Case study:  Biochemists data </vt:lpstr>
      <vt:lpstr>Case studies for count data: Genomics data.</vt:lpstr>
      <vt:lpstr>Methodological extension to graphical models.</vt:lpstr>
      <vt:lpstr>Priors vs penalties: Common ‘prior’ misconceptions</vt:lpstr>
      <vt:lpstr>Discussion</vt:lpstr>
      <vt:lpstr>Future Work</vt:lpstr>
      <vt:lpstr>Acknowledgement</vt:lpstr>
      <vt:lpstr>References</vt:lpstr>
      <vt:lpstr>PowerPoint Presentation</vt:lpstr>
      <vt:lpstr>Pima Indian Diabetes Data</vt:lpstr>
      <vt:lpstr>The three priors  detect  four variables as significant  by 95% credible intervals.    These are –“pregnant,” “glucose,” “mass (BMI),” and “pedigree (family history)”   In  prediction,, frequentist methods have low specificity values   </vt:lpstr>
      <vt:lpstr>Negative Binomial Case Study Biochemists data</vt:lpstr>
      <vt:lpstr>Logistic Regression Case Study</vt:lpstr>
      <vt:lpstr>Variable Selection &amp; Prediction for  Pima Indian Diabetes Data</vt:lpstr>
      <vt:lpstr>Model Diagnostics</vt:lpstr>
      <vt:lpstr>Variable selection for Biochemists Data</vt:lpstr>
      <vt:lpstr>Biochemists Data Results</vt:lpstr>
      <vt:lpstr>Fitting a Negative Binomial Model in 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Penalized regression with Bayesian Shrinkage Priors and Application to Real-World Data</dc:title>
  <cp:lastModifiedBy>Bhattacharyya, Arinjita</cp:lastModifiedBy>
  <cp:revision>3</cp:revision>
  <dcterms:modified xsi:type="dcterms:W3CDTF">2023-03-20T15:16:38Z</dcterms:modified>
</cp:coreProperties>
</file>